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4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86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594670-2959-4F97-BB72-7CA639FC891C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F9BE00-6A47-4692-B2F3-BEC056101F4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3.png" Type="http://schemas.openxmlformats.org/officeDocument/2006/relationships/image"/><Relationship Id="rId2" Target="../media/image42.pn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pn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48.jpe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56.jpeg" Type="http://schemas.openxmlformats.org/officeDocument/2006/relationships/image"/><Relationship Id="rId4" Target="../media/image5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60.jpeg" Type="http://schemas.openxmlformats.org/officeDocument/2006/relationships/image"/><Relationship Id="rId4" Target="../media/image59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jp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761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МБДОУ «Детский сад №1 «Маленькая страна» города Новочебоксарска Чувашской Республики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854696" cy="2448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СЕМИНАР</a:t>
            </a:r>
          </a:p>
          <a:p>
            <a:pPr algn="ctr"/>
            <a:r>
              <a:rPr lang="ru-RU" dirty="0" smtClean="0"/>
              <a:t>ДЛЯ РУКОВОДИТЕЛЕЙ ДОШКОЛЬНЫХ ОБРАЗОВАТЕЛЬНЫХ ОРГАНИЗАЦИЙ</a:t>
            </a:r>
          </a:p>
          <a:p>
            <a:pPr algn="ctr"/>
            <a:r>
              <a:rPr lang="ru-RU" sz="3600" b="1" dirty="0" smtClean="0"/>
              <a:t>«Использование инновационных форм, методов и технологий в работе с детьми дошкольного возраста» </a:t>
            </a:r>
            <a:endParaRPr lang="ru-RU" sz="3600" b="1" dirty="0"/>
          </a:p>
        </p:txBody>
      </p:sp>
      <p:pic>
        <p:nvPicPr>
          <p:cNvPr id="1026" name="Picture 2" descr="http://www.ds1-nowch.edu21.cap.ru/Home/10980/documents/fil_5949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25" y="4149080"/>
            <a:ext cx="3587552" cy="2385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608512" cy="443484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Инновационный проект по </a:t>
            </a:r>
            <a:r>
              <a:rPr lang="ru-RU" sz="3600" b="1" dirty="0" err="1">
                <a:solidFill>
                  <a:srgbClr val="FF0000"/>
                </a:solidFill>
              </a:rPr>
              <a:t>литотерапии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007DC3"/>
                </a:solidFill>
              </a:rPr>
              <a:t>В 2018-2019 году реализовывался в старшей группе «Теремок», в новом учебном году – в старшей группе «Земляничка» </a:t>
            </a:r>
          </a:p>
          <a:p>
            <a:pPr marL="0" indent="0">
              <a:buNone/>
            </a:pPr>
            <a:r>
              <a:rPr lang="ru-RU" sz="2800" b="1" dirty="0" smtClean="0"/>
              <a:t>Цель</a:t>
            </a:r>
            <a:r>
              <a:rPr lang="ru-RU" sz="2800" b="1" dirty="0"/>
              <a:t>: </a:t>
            </a:r>
            <a:r>
              <a:rPr lang="ru-RU" sz="2800" dirty="0"/>
              <a:t>развитие эмоционально-волевой сферы детей старшего дошкольного возраста средствами </a:t>
            </a:r>
            <a:r>
              <a:rPr lang="ru-RU" sz="2800" dirty="0" err="1" smtClean="0"/>
              <a:t>литотерапии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соответствии с этой целью формируются задачи:</a:t>
            </a:r>
          </a:p>
          <a:p>
            <a:pPr marL="0" indent="0" algn="just">
              <a:buNone/>
            </a:pPr>
            <a:r>
              <a:rPr lang="ru-RU" sz="2800" dirty="0"/>
              <a:t>· создание условий для проявления и закрепления конструктивных эмоционально-личностных качеств, положительного эмоционального фона;</a:t>
            </a:r>
          </a:p>
          <a:p>
            <a:pPr marL="0" indent="0" algn="just">
              <a:buNone/>
            </a:pPr>
            <a:r>
              <a:rPr lang="ru-RU" sz="2800" dirty="0"/>
              <a:t>· формирование произвольности в условиях коллективной деятельности, умения детей  до конца выслушивать мнения оппонентов и соблюдать правила поведения на занятии;</a:t>
            </a:r>
          </a:p>
          <a:p>
            <a:pPr marL="0" indent="0" algn="just">
              <a:buNone/>
            </a:pPr>
            <a:r>
              <a:rPr lang="ru-RU" sz="2800" dirty="0"/>
              <a:t>· создание условий для снятия тревожности, проявлений агрессивности и страхов;</a:t>
            </a:r>
          </a:p>
          <a:p>
            <a:pPr marL="0" indent="0" algn="just">
              <a:buNone/>
            </a:pPr>
            <a:r>
              <a:rPr lang="ru-RU" sz="2800" dirty="0" smtClean="0"/>
              <a:t>·</a:t>
            </a:r>
            <a:r>
              <a:rPr lang="ru-RU" sz="2800" dirty="0"/>
              <a:t> развитие у детей связной речи и познавательных процессов (внимание, воображение, восприятие зрительное - визуальное, </a:t>
            </a:r>
            <a:r>
              <a:rPr lang="ru-RU" sz="2800" dirty="0" err="1"/>
              <a:t>слухое</a:t>
            </a:r>
            <a:r>
              <a:rPr lang="ru-RU" sz="2800" dirty="0"/>
              <a:t> - аудиальное, ощущение - кинестетическое).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4053305" cy="2280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99" y="4365104"/>
            <a:ext cx="396676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52" y="2060848"/>
            <a:ext cx="371241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44" y="179033"/>
            <a:ext cx="3156028" cy="177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4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8" y="313066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0968"/>
            <a:ext cx="4237892" cy="3178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22" y="399176"/>
            <a:ext cx="4300524" cy="2420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36" y="3356992"/>
            <a:ext cx="4498310" cy="253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4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60851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Инновационный проект по экологическому </a:t>
            </a:r>
            <a:r>
              <a:rPr lang="ru-RU" sz="2000" b="1" dirty="0" smtClean="0">
                <a:solidFill>
                  <a:srgbClr val="FF0000"/>
                </a:solidFill>
              </a:rPr>
              <a:t>образованию «</a:t>
            </a:r>
            <a:r>
              <a:rPr lang="ru-RU" sz="2000" b="1" dirty="0" err="1" smtClean="0">
                <a:solidFill>
                  <a:srgbClr val="FF0000"/>
                </a:solidFill>
              </a:rPr>
              <a:t>Эколята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7DC3"/>
                </a:solidFill>
              </a:rPr>
              <a:t>Реализуется </a:t>
            </a:r>
            <a:r>
              <a:rPr lang="ru-RU" sz="2000" dirty="0">
                <a:solidFill>
                  <a:srgbClr val="007DC3"/>
                </a:solidFill>
              </a:rPr>
              <a:t>в средней группе «Колокольчик»</a:t>
            </a:r>
          </a:p>
          <a:p>
            <a:pPr marL="0" indent="0">
              <a:buNone/>
            </a:pPr>
            <a:r>
              <a:rPr lang="ru-RU" sz="1600" dirty="0" smtClean="0"/>
              <a:t>Цель</a:t>
            </a:r>
            <a:r>
              <a:rPr lang="ru-RU" sz="1600" dirty="0"/>
              <a:t>: формирование начал экологической культуры: правильного отношения ребенка к природе, его окружающей, к себе и людям как к части природы, к вещам и материалам природного происхождения, которыми </a:t>
            </a:r>
            <a:r>
              <a:rPr lang="ru-RU" sz="1600" dirty="0" smtClean="0"/>
              <a:t>он пользуется</a:t>
            </a:r>
            <a:endParaRPr lang="ru-RU" dirty="0"/>
          </a:p>
        </p:txBody>
      </p:sp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730"/>
            <a:ext cx="30241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266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https://apf.mail.ru/cgi-bin/readmsg/IMG_20191018_104432.jpg?id=15743620311064584527%3B0%3B1&amp;x-email=ritanikiforova1976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3345068" cy="250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5784"/>
            <a:ext cx="2236787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01" y="385988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" y="332656"/>
            <a:ext cx="49926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https://apf.mail.ru/cgi-bin/readmsg/IMG_20190820_090503.jpg?id=15663071750661948698%3B0%3B1&amp;x-email=malenkayastrana12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apf.mail.ru/cgi-bin/readmsg/IMG_20190820_090503.jpg?id=15663071750661948698%3B0%3B1&amp;x-email=malenkayastrana12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64471"/>
            <a:ext cx="4522863" cy="254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8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608512" cy="424847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Инновационный проект по развитию в </a:t>
            </a:r>
            <a:r>
              <a:rPr lang="ru-RU" sz="4400" b="1" dirty="0" err="1">
                <a:solidFill>
                  <a:srgbClr val="FF0000"/>
                </a:solidFill>
              </a:rPr>
              <a:t>билингвальной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среде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7DC3"/>
                </a:solidFill>
              </a:rPr>
              <a:t>Реализуется </a:t>
            </a:r>
            <a:r>
              <a:rPr lang="ru-RU" sz="4400" dirty="0">
                <a:solidFill>
                  <a:srgbClr val="007DC3"/>
                </a:solidFill>
              </a:rPr>
              <a:t>в младшей группе «Морячок»</a:t>
            </a:r>
          </a:p>
          <a:p>
            <a:pPr marL="0" indent="0">
              <a:buNone/>
            </a:pPr>
            <a:r>
              <a:rPr lang="ru-RU" sz="3600" u="sng" dirty="0"/>
              <a:t>Цель программы: </a:t>
            </a:r>
            <a:r>
              <a:rPr lang="ru-RU" sz="3600" dirty="0"/>
              <a:t>развитие детей средствами иностранного языка в процессе практического овладения им как инструментом общения,  формирование умений и навыков общения в ходе различных видов детской деятельности. </a:t>
            </a:r>
          </a:p>
          <a:p>
            <a:pPr marL="0" indent="0">
              <a:buNone/>
            </a:pPr>
            <a:r>
              <a:rPr lang="ru-RU" sz="3600" u="sng" dirty="0"/>
              <a:t>Задачи:</a:t>
            </a:r>
          </a:p>
          <a:p>
            <a:pPr marL="0" indent="0">
              <a:buNone/>
            </a:pPr>
            <a:r>
              <a:rPr lang="ru-RU" sz="3600" dirty="0"/>
              <a:t>•	приобщить ребенка к самостоятельному решению коммуникативных задач на английском языке в рамках изученной тематики;</a:t>
            </a:r>
          </a:p>
          <a:p>
            <a:pPr marL="0" indent="0">
              <a:buNone/>
            </a:pPr>
            <a:r>
              <a:rPr lang="ru-RU" sz="3600" dirty="0"/>
              <a:t>•	расширять кругозор воспитанников;	формировать мотивацию к познанию и творчеству;</a:t>
            </a:r>
          </a:p>
          <a:p>
            <a:pPr marL="0" indent="0">
              <a:buNone/>
            </a:pPr>
            <a:r>
              <a:rPr lang="ru-RU" sz="3600" dirty="0"/>
              <a:t>•	ознакомить с культурой, традициями и обычаями страны изучаемого языка;</a:t>
            </a:r>
          </a:p>
          <a:p>
            <a:pPr marL="0" indent="0">
              <a:buNone/>
            </a:pPr>
            <a:r>
              <a:rPr lang="ru-RU" sz="3600" dirty="0"/>
              <a:t>•	воспитывать уважение к образу жизни людей страны изучаемого языка в процессе ознакомления с их культурой, традициями </a:t>
            </a:r>
            <a:r>
              <a:rPr lang="ru-RU" sz="1600" dirty="0"/>
              <a:t>и</a:t>
            </a:r>
            <a:r>
              <a:rPr lang="ru-RU" sz="3600" dirty="0"/>
              <a:t> обычаями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0338"/>
            <a:ext cx="3016920" cy="22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85689" cy="216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04" y="4667137"/>
            <a:ext cx="2577976" cy="193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981312" y="4798897"/>
            <a:ext cx="3243511" cy="18223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708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 sz="half"/>
          </p:nvPr>
        </p:nvSpPr>
        <p:spPr>
          <a:xfrm>
            <a:off x="395536" y="548680"/>
            <a:ext cx="4608512" cy="3456384"/>
          </a:xfrm>
        </p:spPr>
        <p:txBody>
          <a:bodyPr>
            <a:normAutofit lnSpcReduction="10000"/>
          </a:bodyPr>
          <a:lstStyle/>
          <a:p>
            <a:pPr algn="ctr" indent="0" marL="0">
              <a:buNone/>
            </a:pPr>
            <a:r>
              <a:rPr b="1" dirty="0" lang="ru-RU" smtClean="0" sz="2000">
                <a:solidFill>
                  <a:srgbClr val="FF0000"/>
                </a:solidFill>
              </a:rPr>
              <a:t>Городской </a:t>
            </a:r>
            <a:r>
              <a:rPr b="1" dirty="0" err="1" lang="ru-RU" smtClean="0" sz="2000">
                <a:solidFill>
                  <a:srgbClr val="FF0000"/>
                </a:solidFill>
              </a:rPr>
              <a:t>библиотерапевтический</a:t>
            </a:r>
            <a:r>
              <a:rPr b="1" dirty="0" lang="ru-RU" smtClean="0" sz="2000">
                <a:solidFill>
                  <a:srgbClr val="FF0000"/>
                </a:solidFill>
              </a:rPr>
              <a:t> проект  «Подарите детям чтения доброго»</a:t>
            </a:r>
            <a:endParaRPr b="1" dirty="0" lang="ru-RU" sz="2000">
              <a:solidFill>
                <a:srgbClr val="FF0000"/>
              </a:solidFill>
            </a:endParaRPr>
          </a:p>
          <a:p>
            <a:pPr algn="ctr" indent="0" marL="0">
              <a:buNone/>
            </a:pPr>
            <a:r>
              <a:rPr dirty="0" lang="ru-RU" sz="2000">
                <a:solidFill>
                  <a:srgbClr val="007DC3"/>
                </a:solidFill>
              </a:rPr>
              <a:t>Реализуется в </a:t>
            </a:r>
            <a:r>
              <a:rPr dirty="0" lang="ru-RU" smtClean="0" sz="2000">
                <a:solidFill>
                  <a:srgbClr val="007DC3"/>
                </a:solidFill>
              </a:rPr>
              <a:t>подготовительных к школе группах «Теремок» и «</a:t>
            </a:r>
            <a:r>
              <a:rPr dirty="0" err="1" lang="ru-RU" smtClean="0" sz="2000">
                <a:solidFill>
                  <a:srgbClr val="007DC3"/>
                </a:solidFill>
              </a:rPr>
              <a:t>Пукане</a:t>
            </a:r>
            <a:r>
              <a:rPr dirty="0" lang="ru-RU" smtClean="0" sz="2000">
                <a:solidFill>
                  <a:srgbClr val="007DC3"/>
                </a:solidFill>
              </a:rPr>
              <a:t>»</a:t>
            </a:r>
            <a:endParaRPr dirty="0" lang="ru-RU" sz="2000">
              <a:solidFill>
                <a:srgbClr val="007DC3"/>
              </a:solidFill>
            </a:endParaRPr>
          </a:p>
          <a:p>
            <a:pPr algn="just" indent="0" marL="0">
              <a:buNone/>
            </a:pPr>
            <a:r>
              <a:rPr dirty="0" lang="ru-RU" smtClean="0" sz="1400"/>
              <a:t>Цель - Создать</a:t>
            </a:r>
            <a:r>
              <a:rPr dirty="0" lang="ru-RU" sz="1400"/>
              <a:t>, посредством произведений детской художественной литературы и </a:t>
            </a:r>
            <a:r>
              <a:rPr dirty="0" err="1" lang="ru-RU" sz="1400"/>
              <a:t>библиотерапевтических</a:t>
            </a:r>
            <a:r>
              <a:rPr dirty="0" lang="ru-RU" sz="1400"/>
              <a:t> инструментов психолого-педагогического сопровождения, образовательную модель, способствующую развитию личностного потенциала воспитанников, формированию устойчивых ценностных представлений о взаимоотношениях в социальном мире, расширению их социального опыта.</a:t>
            </a:r>
          </a:p>
        </p:txBody>
      </p:sp>
      <p:sp>
        <p:nvSpPr>
          <p:cNvPr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 id="4" name="AutoShape 7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263686" cy="244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RITA\Downloads\Занятия в библиотеке (10).jpg" id="14338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2" y="3933056"/>
            <a:ext cx="2319809" cy="2762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"/>
          <a:stretch/>
        </p:blipFill>
        <p:spPr bwMode="auto">
          <a:xfrm>
            <a:off x="2969942" y="3861048"/>
            <a:ext cx="2178122" cy="265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986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338"/>
            <a:ext cx="3494120" cy="262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646"/>
            <a:ext cx="3576397" cy="268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8" y="2996952"/>
            <a:ext cx="2662100" cy="3549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391133" cy="329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5040560" cy="3456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Консультационный пункт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«Семье и детям»</a:t>
            </a:r>
            <a:endParaRPr lang="ru-RU" sz="2000" dirty="0">
              <a:solidFill>
                <a:srgbClr val="007DC3"/>
              </a:solidFill>
            </a:endParaRPr>
          </a:p>
          <a:p>
            <a:pPr marL="0" indent="0">
              <a:buNone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безе МБДОУ «Детский сад №1 «Маленькая страна» функционирует консультационный пункт «Семье и детям», который оказывает консультационную, методическую, психолого-педагогическую помощь семьям воспитанников, которые не посещают дошкольные учреждения, в том числе с детьми-инвалидами. </a:t>
            </a:r>
          </a:p>
          <a:p>
            <a:pPr marL="0" indent="0">
              <a:buNone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Помощь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оказываю специалисты: педагог-психолог, медицинская сестра, инструктор по плаванию и физической культуре, старший воспитатель.</a:t>
            </a:r>
          </a:p>
          <a:p>
            <a:pPr marL="0" indent="0">
              <a:buNone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2017 году дошкольное учреждение выиграло федеральный грант на  модернизацию предметно-развивающей среды и материальной базы, в том числе для детей инвалидов в размере 4,5 млн. рублей.</a:t>
            </a:r>
          </a:p>
        </p:txBody>
      </p:sp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1765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24" y="3356992"/>
            <a:ext cx="345819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83586"/>
            <a:ext cx="28956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27205"/>
            <a:ext cx="165893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4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https://apf.mail.ru/cgi-bin/readmsg/%D0%9A%D0%B0%D0%BC%D0%B5%D0%BD%D0%BD%D0%B0%D1%8F%20%D1%81%D0%BA%D0%B0%D0%B7%D0%BA%D0%B0.%20%D0%94%D0%B5%D0%BA%D0%B0%D0%B1%D1%80%D1%8C%202018.00_30_35_22.%D0%BD%D0%B5%D0%BF%D0%BE%D0%B4%D0%B2%D0%B8%D0%B6%D0%BD%D0%BE%D0%B5%20%D0%B8%D0%B7%D0%BE%D0%B1%D1%80%D0%B0%D0%B6%D0%B5%D0%BD%D0%B8%D0%B5029.jpg?id=15706217560332065258%3B0%3B6&amp;x-email=malenkayastrana12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582863"/>
            <a:ext cx="89550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4038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omic Sans MS" panose="030F0702030302020204" pitchFamily="66" charset="0"/>
              </a:rPr>
              <a:t>МБДОУ «Детский сад №1 «Маленькая страна» города Новочебоксарска Чувашской </a:t>
            </a:r>
            <a:r>
              <a:rPr lang="ru-RU" sz="2000" dirty="0" smtClean="0">
                <a:latin typeface="Comic Sans MS" panose="030F0702030302020204" pitchFamily="66" charset="0"/>
              </a:rPr>
              <a:t>Республики открылось 27 сентября 2012 года</a:t>
            </a:r>
          </a:p>
          <a:p>
            <a:pPr marL="0" indent="0" algn="ctr">
              <a:buNone/>
            </a:pPr>
            <a:endParaRPr lang="ru-RU" sz="20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На сегодняшний день дошкольное учреждение посещает 311 воспитанников</a:t>
            </a:r>
          </a:p>
          <a:p>
            <a:pPr marL="0" indent="0" algn="ctr">
              <a:buNone/>
            </a:pPr>
            <a:endParaRPr lang="ru-RU" sz="20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Функционирует 12 групп: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2 – для детей раннего возраста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Comic Sans MS" panose="030F0702030302020204" pitchFamily="66" charset="0"/>
              </a:rPr>
              <a:t>10 – для детей дошкольного возраста</a:t>
            </a:r>
            <a:endParaRPr lang="ru-RU" sz="2000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2818656" cy="224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781672" cy="185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9120"/>
            <a:ext cx="2929508" cy="200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0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4104456" cy="35283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17375E"/>
                </a:solidFill>
                <a:latin typeface="Comic Sans MS" panose="030F0702030302020204" pitchFamily="66" charset="0"/>
              </a:rPr>
              <a:t>С целью развития индивидуальных и творческих способностей дошкольников в нашем учреждении реализуются различные федеральные, республиканские, муниципальные и инновационные проекты нашего учреждения</a:t>
            </a:r>
            <a:r>
              <a:rPr lang="ru-RU" sz="2000" b="1" dirty="0" smtClean="0">
                <a:solidFill>
                  <a:srgbClr val="17375E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ru-RU" sz="2000" b="1" dirty="0" smtClean="0">
              <a:solidFill>
                <a:srgbClr val="17375E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Comic Sans MS" panose="030F0702030302020204" pitchFamily="66" charset="0"/>
              </a:rPr>
              <a:t>Проекты реализуются в каждой дошкольной группе.</a:t>
            </a:r>
            <a:endParaRPr lang="ru-RU" sz="2000" b="1" dirty="0">
              <a:solidFill>
                <a:srgbClr val="17375E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7421"/>
            <a:ext cx="1969796" cy="262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3024336" cy="22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1877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97" y="4132582"/>
            <a:ext cx="3094647" cy="231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4968552" cy="38884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Реализация </a:t>
            </a:r>
            <a:r>
              <a:rPr lang="ru-RU" sz="2800" b="1" dirty="0">
                <a:solidFill>
                  <a:srgbClr val="FF0000"/>
                </a:solidFill>
              </a:rPr>
              <a:t>интерактивной программы по праздникам народного календаря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Круглый год»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7DC3"/>
                </a:solidFill>
              </a:rPr>
              <a:t>Реализуется </a:t>
            </a:r>
            <a:r>
              <a:rPr lang="ru-RU" sz="2100" b="1" dirty="0">
                <a:solidFill>
                  <a:srgbClr val="007DC3"/>
                </a:solidFill>
              </a:rPr>
              <a:t>в средних группах «Пчелка» и «Колобок»</a:t>
            </a:r>
          </a:p>
          <a:p>
            <a:pPr marL="0" indent="0">
              <a:buNone/>
            </a:pPr>
            <a:r>
              <a:rPr lang="ru-RU" sz="2100" dirty="0"/>
              <a:t>Дети в интересной игровой форме получают знания, умения и навыки, знакомятся с обрядами и праздниками народного календаря, музыкальными инструментами, с музыкально-поэтическим фольклором. Ребята посмотрят уникальное представление театра Петрушки, появившегося в России в начале 18 века. А в практической части ребята делают различные народные поделки.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4"/>
            <a:ext cx="3366525" cy="252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RITA\Downloads\IMG_20190918_154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084108" cy="2313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2" y="4437112"/>
            <a:ext cx="178219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46" y="4365104"/>
            <a:ext cx="1294828" cy="230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2268"/>
            <a:ext cx="486454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02986"/>
            <a:ext cx="4128119" cy="309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9411"/>
            <a:ext cx="3378401" cy="2533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22226" y="269722"/>
            <a:ext cx="4608512" cy="443484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Внедрение </a:t>
            </a:r>
            <a:r>
              <a:rPr lang="ru-RU" sz="3600" b="1" dirty="0">
                <a:solidFill>
                  <a:srgbClr val="FF0000"/>
                </a:solidFill>
              </a:rPr>
              <a:t>элементов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Монтессори</a:t>
            </a:r>
            <a:r>
              <a:rPr lang="ru-RU" sz="3600" b="1" dirty="0" smtClean="0">
                <a:solidFill>
                  <a:srgbClr val="FF0000"/>
                </a:solidFill>
              </a:rPr>
              <a:t>-среды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7DC3"/>
                </a:solidFill>
              </a:rPr>
              <a:t>Реализуется </a:t>
            </a:r>
            <a:r>
              <a:rPr lang="ru-RU" sz="3600" dirty="0">
                <a:solidFill>
                  <a:srgbClr val="007DC3"/>
                </a:solidFill>
              </a:rPr>
              <a:t>в старшей группе «Кузнечик» </a:t>
            </a:r>
          </a:p>
          <a:p>
            <a:pPr marL="0" indent="0" algn="just">
              <a:buNone/>
            </a:pPr>
            <a:r>
              <a:rPr lang="ru-RU" sz="3200" dirty="0"/>
              <a:t>Цель - создание наилучших условий для благополучия детей, позволяющих им раскрыть свой природный потенциал и адаптироваться к условиям жизни в современном обществе. </a:t>
            </a:r>
          </a:p>
          <a:p>
            <a:pPr marL="0" indent="0" algn="just">
              <a:buNone/>
            </a:pPr>
            <a:r>
              <a:rPr lang="ru-RU" sz="3200" dirty="0"/>
              <a:t>Задачи:</a:t>
            </a:r>
          </a:p>
          <a:p>
            <a:pPr marL="0" indent="0" algn="just">
              <a:buNone/>
            </a:pPr>
            <a:r>
              <a:rPr lang="ru-RU" sz="3200" dirty="0"/>
              <a:t>- предоставление равных возможностей для полноценного развития каждого ребенка;</a:t>
            </a:r>
          </a:p>
          <a:p>
            <a:pPr marL="0" indent="0" algn="just">
              <a:buNone/>
            </a:pPr>
            <a:r>
              <a:rPr lang="ru-RU" sz="3200" dirty="0" smtClean="0"/>
              <a:t>- развитие </a:t>
            </a:r>
            <a:r>
              <a:rPr lang="ru-RU" sz="3200" dirty="0"/>
              <a:t>физических, интеллектуальных, нравственных, эстетических, творческих способностей детей, их стремление к саморазвитию; </a:t>
            </a:r>
          </a:p>
          <a:p>
            <a:pPr marL="0" indent="0" algn="just">
              <a:buNone/>
            </a:pPr>
            <a:r>
              <a:rPr lang="ru-RU" sz="3200" dirty="0"/>
              <a:t>- поддержка и развитие детской инициативности и самостоятельности в познавательной, коммуникативной и творческой деятельности;</a:t>
            </a:r>
          </a:p>
          <a:p>
            <a:pPr marL="0" indent="0" algn="just">
              <a:buNone/>
            </a:pPr>
            <a:r>
              <a:rPr lang="ru-RU" sz="3200" dirty="0" smtClean="0"/>
              <a:t>- формирование </a:t>
            </a:r>
            <a:r>
              <a:rPr lang="ru-RU" sz="3200" dirty="0"/>
              <a:t>общей культуры воспитанников, прежде всего – культуры доброжелательных и уважительных отношений между людьми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42252"/>
            <a:ext cx="3099495" cy="232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49" y="692696"/>
            <a:ext cx="3273836" cy="24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29497"/>
            <a:ext cx="1800200" cy="2408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04562"/>
            <a:ext cx="2736304" cy="2045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?id=15676188690590376628;0;3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s://apf.mail.ru/cgi-bin/readmsg?id=15676185860968106677;0;2&amp;af_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.mail.ru/cgi-bin/readmsg/IMG_20190829_090432.jpg?id=15676185860968106677%3B0%3B4&amp;x-email=malenkayastrana12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3" y="498134"/>
            <a:ext cx="3544949" cy="265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https://apf.mail.ru/cgi-bin/readmsg/IMG_20190827_171332.jpg?id=15676185860968106677%3B0%3B5&amp;x-email=malenkayastrana12%40mail.ru&amp;exif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5" y="3501008"/>
            <a:ext cx="3774568" cy="283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4" descr="https://apf.mail.ru/cgi-bin/readmsg/IMG_20190827_171616.jpg?id=15676185860968106677%3B0%3B2&amp;x-email=malenkayastrana12%40mail.ru&amp;exif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937"/>
            <a:ext cx="4062598" cy="304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7"/>
            <a:ext cx="3774566" cy="283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608512" cy="44348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Республиканский </a:t>
            </a:r>
            <a:r>
              <a:rPr lang="ru-RU" b="1" dirty="0">
                <a:solidFill>
                  <a:srgbClr val="FF0000"/>
                </a:solidFill>
              </a:rPr>
              <a:t>проект по реализации программы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«От </a:t>
            </a:r>
            <a:r>
              <a:rPr lang="ru-RU" b="1" dirty="0" err="1">
                <a:solidFill>
                  <a:srgbClr val="FF0000"/>
                </a:solidFill>
              </a:rPr>
              <a:t>Фребеля</a:t>
            </a:r>
            <a:r>
              <a:rPr lang="ru-RU" b="1" dirty="0">
                <a:solidFill>
                  <a:srgbClr val="FF0000"/>
                </a:solidFill>
              </a:rPr>
              <a:t> до робота»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DC3"/>
                </a:solidFill>
              </a:rPr>
              <a:t>реализуется </a:t>
            </a:r>
            <a:r>
              <a:rPr lang="ru-RU" sz="2400" dirty="0">
                <a:solidFill>
                  <a:srgbClr val="007DC3"/>
                </a:solidFill>
              </a:rPr>
              <a:t>в подготовительной к школе группе «</a:t>
            </a:r>
            <a:r>
              <a:rPr lang="ru-RU" sz="2400" dirty="0" err="1">
                <a:solidFill>
                  <a:srgbClr val="007DC3"/>
                </a:solidFill>
              </a:rPr>
              <a:t>Пукане</a:t>
            </a:r>
            <a:r>
              <a:rPr lang="ru-RU" sz="2400" dirty="0">
                <a:solidFill>
                  <a:srgbClr val="007DC3"/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ru-RU" sz="1600" b="1" dirty="0" smtClean="0"/>
              <a:t>Цель </a:t>
            </a:r>
            <a:r>
              <a:rPr lang="ru-RU" sz="1600" b="1" dirty="0"/>
              <a:t>проекта </a:t>
            </a:r>
            <a:r>
              <a:rPr lang="ru-RU" sz="1600" dirty="0"/>
              <a:t>-  разработка системы формирования у детей предпосылок готовности к изучению технических наук средствами игрового оборудования в соответствии с ФГОС дошкольного образования</a:t>
            </a:r>
          </a:p>
          <a:p>
            <a:pPr marL="0" indent="0">
              <a:buNone/>
            </a:pPr>
            <a:r>
              <a:rPr lang="ru-RU" sz="1600" b="1" dirty="0"/>
              <a:t>Задачи:</a:t>
            </a:r>
          </a:p>
          <a:p>
            <a:pPr marL="0" indent="0" algn="just">
              <a:buNone/>
            </a:pPr>
            <a:r>
              <a:rPr lang="ru-RU" sz="1600" dirty="0" smtClean="0"/>
              <a:t>- Создание </a:t>
            </a:r>
            <a:r>
              <a:rPr lang="ru-RU" sz="1600" dirty="0"/>
              <a:t>в образовательном пространстве ДОУ предметную игровую </a:t>
            </a:r>
            <a:r>
              <a:rPr lang="ru-RU" sz="1600" dirty="0" err="1"/>
              <a:t>техносреду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- Формирование </a:t>
            </a:r>
            <a:r>
              <a:rPr lang="ru-RU" sz="1600" dirty="0"/>
              <a:t>основ технической грамотности воспитанников</a:t>
            </a:r>
          </a:p>
          <a:p>
            <a:pPr marL="0" indent="0" algn="just">
              <a:buNone/>
            </a:pPr>
            <a:r>
              <a:rPr lang="ru-RU" sz="1600" dirty="0" smtClean="0"/>
              <a:t>- Развитие </a:t>
            </a:r>
            <a:r>
              <a:rPr lang="ru-RU" sz="1600" dirty="0"/>
              <a:t>технических и конструктивных </a:t>
            </a:r>
            <a:r>
              <a:rPr lang="ru-RU" sz="1600" dirty="0" smtClean="0"/>
              <a:t>умений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- Освоение </a:t>
            </a:r>
            <a:r>
              <a:rPr lang="ru-RU" sz="1600" dirty="0"/>
              <a:t>детьми начального опыта работы с отдельными техническими объектами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69160"/>
            <a:ext cx="2434192" cy="182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26671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24944"/>
            <a:ext cx="2285602" cy="304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Гость\AppData\Local\Temp\Rar$DIa0.954\аксессуар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7" y="4869160"/>
            <a:ext cx="2542990" cy="190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630"/>
            <a:ext cx="2353308" cy="3137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5844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01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954032" cy="296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638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МБДОУ «Детский сад №1 «Маленькая страна» города Новочебоксарска Чувашской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№1 «Маленькая страна» города Новочебоксарска Чувашской Республики</dc:title>
  <dc:creator>дс1</dc:creator>
  <cp:lastModifiedBy>дс1</cp:lastModifiedBy>
  <cp:revision>18</cp:revision>
  <dcterms:created xsi:type="dcterms:W3CDTF">2019-11-21T08:41:17Z</dcterms:created>
  <dcterms:modified xsi:type="dcterms:W3CDTF">2019-12-03T07:02:00Z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2548449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