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60" r:id="rId15"/>
    <p:sldId id="275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1E1E78"/>
    <a:srgbClr val="666699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755EE-7B9E-4697-9EAD-074653DA10F8}" v="298" dt="2022-03-10T16:53:36.821"/>
    <p1510:client id="{C98D4A1C-BC1C-4407-A0B0-0C40695A8F98}" v="1149" dt="2022-03-09T18:46:46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5-4314-8898-301CBB4DA0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5-4314-8898-301CBB4DA0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сдававших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5-4314-8898-301CBB4DA0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отметка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3.4</c:v>
                </c:pt>
                <c:pt idx="2">
                  <c:v>4.2699999999999996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D5-4314-8898-301CBB4DA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11488"/>
        <c:axId val="132281088"/>
      </c:barChart>
      <c:catAx>
        <c:axId val="1297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281088"/>
        <c:crosses val="autoZero"/>
        <c:auto val="1"/>
        <c:lblAlgn val="ctr"/>
        <c:lblOffset val="100"/>
        <c:noMultiLvlLbl val="0"/>
      </c:catAx>
      <c:valAx>
        <c:axId val="13228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11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8-453F-93B7-FDB488430C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8-453F-93B7-FDB488430C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сдававших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D8-453F-93B7-FDB488430C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средняя отметка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3.2</c:v>
                </c:pt>
                <c:pt idx="2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D8-453F-93B7-FDB48843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42688"/>
        <c:axId val="94262016"/>
      </c:barChart>
      <c:catAx>
        <c:axId val="9424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262016"/>
        <c:crosses val="autoZero"/>
        <c:auto val="1"/>
        <c:lblAlgn val="ctr"/>
        <c:lblOffset val="100"/>
        <c:noMultiLvlLbl val="0"/>
      </c:catAx>
      <c:valAx>
        <c:axId val="9426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4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3986260752265"/>
          <c:y val="7.0361461291542308E-3"/>
          <c:w val="0.3356601373924773"/>
          <c:h val="0.924624902454525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954" y="3003054"/>
            <a:ext cx="8461126" cy="172819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Презентация программы </a:t>
            </a:r>
            <a:endParaRPr lang="ru-RU" sz="2400" dirty="0"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повышения качества образования</a:t>
            </a:r>
            <a:endParaRPr lang="en-US" sz="2400"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в МБОУ «</a:t>
            </a:r>
            <a:r>
              <a:rPr lang="ru-RU" sz="2400" err="1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Кольцовская</a:t>
            </a: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 СОШ» </a:t>
            </a:r>
            <a:endParaRPr lang="en-US" sz="2400"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«ПЕРЕХОД ШКОЛЫ </a:t>
            </a:r>
            <a:endParaRPr lang="en-US" sz="2400">
              <a:solidFill>
                <a:srgbClr val="002060"/>
              </a:solidFill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В </a:t>
            </a:r>
            <a:endParaRPr lang="en-US" sz="2400">
              <a:solidFill>
                <a:srgbClr val="002060"/>
              </a:solidFill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ЭФФЕКТИВНЫЙ РЕЖИМ ФУНКЦИОНИРОВАНИЯ»</a:t>
            </a:r>
            <a:endParaRPr lang="en-US" sz="2400">
              <a:solidFill>
                <a:srgbClr val="002060"/>
              </a:solidFill>
              <a:latin typeface="Book Antiqua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Book Antiqua"/>
                <a:ea typeface="+mj-lt"/>
                <a:cs typeface="+mj-lt"/>
              </a:rPr>
              <a:t>(2021-2022 годы)</a:t>
            </a:r>
            <a:endParaRPr lang="en-US" sz="2400">
              <a:latin typeface="Book Antiqua"/>
              <a:ea typeface="+mj-lt"/>
              <a:cs typeface="+mj-lt"/>
            </a:endParaRPr>
          </a:p>
          <a:p>
            <a:endParaRPr lang="ru-RU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5479A-C275-495A-B72D-5816FFEDFAD4}"/>
              </a:ext>
            </a:extLst>
          </p:cNvPr>
          <p:cNvSpPr txBox="1"/>
          <p:nvPr/>
        </p:nvSpPr>
        <p:spPr>
          <a:xfrm>
            <a:off x="723900" y="238125"/>
            <a:ext cx="77533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 Antiqua"/>
              </a:rPr>
              <a:t>Муниципальное бюджетное образовательное учреждение</a:t>
            </a:r>
            <a:r>
              <a:rPr lang="en-US" b="1" dirty="0">
                <a:solidFill>
                  <a:srgbClr val="002060"/>
                </a:solidFill>
                <a:latin typeface="Book Antiqua"/>
              </a:rPr>
              <a:t>​</a:t>
            </a:r>
            <a:endParaRPr lang="ru-RU" b="1" dirty="0">
              <a:solidFill>
                <a:srgbClr val="002060"/>
              </a:solidFill>
              <a:latin typeface="Book Antiqua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 Antiqua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Book Antiqua"/>
              </a:rPr>
              <a:t>Кольцовская</a:t>
            </a:r>
            <a:r>
              <a:rPr lang="ru-RU" b="1" dirty="0">
                <a:solidFill>
                  <a:srgbClr val="002060"/>
                </a:solidFill>
                <a:latin typeface="Book Antiqua"/>
              </a:rPr>
              <a:t> средняя общеобразовательная школа»</a:t>
            </a:r>
            <a:r>
              <a:rPr lang="en-US" b="1" dirty="0">
                <a:solidFill>
                  <a:srgbClr val="002060"/>
                </a:solidFill>
                <a:latin typeface="Book Antiqua"/>
              </a:rPr>
              <a:t>​</a:t>
            </a:r>
            <a:endParaRPr lang="en-US" b="1">
              <a:solidFill>
                <a:srgbClr val="002060"/>
              </a:solidFill>
              <a:latin typeface="Book Antiqua"/>
              <a:cs typeface="Calibri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 Antiqua"/>
              </a:rPr>
              <a:t>Вурнарского района Чувашской Республики​</a:t>
            </a:r>
            <a:endParaRPr lang="ru-RU" b="1">
              <a:solidFill>
                <a:srgbClr val="002060"/>
              </a:solidFill>
              <a:latin typeface="Book Antiqu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F598E-0B74-465F-A375-CD12DB256FA9}"/>
              </a:ext>
            </a:extLst>
          </p:cNvPr>
          <p:cNvSpPr txBox="1"/>
          <p:nvPr/>
        </p:nvSpPr>
        <p:spPr>
          <a:xfrm>
            <a:off x="4476750" y="5838825"/>
            <a:ext cx="46672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600" b="1" dirty="0" err="1">
                <a:solidFill>
                  <a:srgbClr val="002060"/>
                </a:solidFill>
                <a:latin typeface="Book Antiqua"/>
              </a:rPr>
              <a:t>Росадина</a:t>
            </a:r>
            <a:r>
              <a:rPr lang="ru-RU" sz="1600" b="1" dirty="0">
                <a:solidFill>
                  <a:srgbClr val="002060"/>
                </a:solidFill>
                <a:latin typeface="Book Antiqua"/>
              </a:rPr>
              <a:t> Оксана Владимировна​</a:t>
            </a:r>
            <a:endParaRPr lang="ru-RU" sz="1600" b="1">
              <a:solidFill>
                <a:srgbClr val="002060"/>
              </a:solidFill>
              <a:latin typeface="Book Antiqua"/>
              <a:cs typeface="Calibri"/>
            </a:endParaRP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Book Antiqua"/>
              </a:rPr>
              <a:t>директор МБОУ "</a:t>
            </a:r>
            <a:r>
              <a:rPr lang="ru-RU" sz="1600" b="1" dirty="0" err="1">
                <a:solidFill>
                  <a:srgbClr val="002060"/>
                </a:solidFill>
                <a:latin typeface="Book Antiqua"/>
              </a:rPr>
              <a:t>Кольцовская</a:t>
            </a:r>
            <a:r>
              <a:rPr lang="ru-RU" sz="1600" b="1" dirty="0">
                <a:solidFill>
                  <a:srgbClr val="002060"/>
                </a:solidFill>
                <a:latin typeface="Book Antiqua"/>
              </a:rPr>
              <a:t> СОШ" ​</a:t>
            </a:r>
            <a:endParaRPr lang="ru-RU" sz="1600" b="1">
              <a:solidFill>
                <a:srgbClr val="002060"/>
              </a:solidFill>
              <a:latin typeface="Book Antiqua"/>
              <a:cs typeface="Calibri"/>
            </a:endParaRP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Book Antiqua"/>
              </a:rPr>
              <a:t>Вурнарского района Чувашской Республики​</a:t>
            </a:r>
            <a:endParaRPr lang="ru-RU" sz="1600" b="1">
              <a:solidFill>
                <a:srgbClr val="002060"/>
              </a:solidFill>
              <a:latin typeface="Book Antiqu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FB67D-3606-43AC-AEFC-A52DD956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Book Antiqua"/>
                <a:cs typeface="Calibri"/>
              </a:rPr>
              <a:t>Выявленные </a:t>
            </a:r>
            <a:r>
              <a:rPr lang="ru-RU" sz="3200" b="1" dirty="0" err="1">
                <a:solidFill>
                  <a:srgbClr val="FF0000"/>
                </a:solidFill>
                <a:latin typeface="Book Antiqua"/>
                <a:cs typeface="Calibri"/>
              </a:rPr>
              <a:t>проблеммы</a:t>
            </a:r>
            <a:endParaRPr lang="ru-RU" sz="3200" b="1" dirty="0" err="1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A320C-44D0-462E-973C-B6FBEA34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556792"/>
            <a:ext cx="8715436" cy="417646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>
                <a:solidFill>
                  <a:srgbClr val="0070C0"/>
                </a:solidFill>
                <a:ea typeface="+mn-lt"/>
                <a:cs typeface="+mn-lt"/>
              </a:rPr>
              <a:t>  </a:t>
            </a:r>
            <a:r>
              <a:rPr lang="ru-RU" sz="8000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 Анализ актуального состояния образовательной системы школы позволяет сформулировать основные проблемы в следующем порядке их влияния на уровень достигаемых результатов образовательной деятельности: </a:t>
            </a:r>
            <a:endParaRPr lang="ru-RU" sz="8000">
              <a:solidFill>
                <a:srgbClr val="0070C0"/>
              </a:solidFill>
              <a:latin typeface="Book Antiqua"/>
              <a:cs typeface="Calibri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    - Снижение уровня достигаемых образовательных результатов от уровня НОО к уровню ООО за счёт увеличения доли обучающихся с низкой учебной мотивацией, обусловленной низким уровнем качества педагогической деятельности.</a:t>
            </a:r>
          </a:p>
          <a:p>
            <a:pPr marL="0" indent="0" algn="just">
              <a:buNone/>
            </a:pPr>
            <a:r>
              <a:rPr lang="ru-RU" sz="8000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    - Отсутствие единых норм и правил внутреннего и внешнего мониторинга качества педагогической деятельности на основе требований ФГОС. </a:t>
            </a:r>
            <a:endParaRPr lang="ru-RU" sz="8000">
              <a:solidFill>
                <a:srgbClr val="0070C0"/>
              </a:solidFill>
              <a:latin typeface="Book Antiqua"/>
              <a:cs typeface="Calibri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   - Отсутствие мотивации значительной части педколлектива к освоению и внедрению эффективных образовательных практик, основанных на современных педагогических технологиях и концептуальных принципах ФГОС.</a:t>
            </a:r>
            <a:endParaRPr lang="ru-RU" sz="8000">
              <a:solidFill>
                <a:srgbClr val="0070C0"/>
              </a:solidFill>
              <a:latin typeface="Book Antiqua"/>
              <a:cs typeface="Calibri"/>
            </a:endParaRPr>
          </a:p>
          <a:p>
            <a:pPr marL="0" indent="0" algn="just">
              <a:buNone/>
            </a:pPr>
            <a:r>
              <a:rPr lang="ru-RU" sz="8000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   - Отсутствие системы   работы по формированию мотивации и вовлечённости в продуктивную образовательную деятельность обучающихся с разной учебной мотивацией и их родителей.</a:t>
            </a:r>
            <a:endParaRPr lang="ru-RU" sz="8000" dirty="0">
              <a:solidFill>
                <a:srgbClr val="0070C0"/>
              </a:solidFill>
              <a:latin typeface="Book Antiqua"/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6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/>
              </a:rPr>
              <a:t>Ожидаемые результаты и эффекты программы 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87664"/>
              </p:ext>
            </p:extLst>
          </p:nvPr>
        </p:nvGraphicFramePr>
        <p:xfrm>
          <a:off x="357158" y="1500174"/>
          <a:ext cx="8429684" cy="5254817"/>
        </p:xfrm>
        <a:graphic>
          <a:graphicData uri="http://schemas.openxmlformats.org/drawingml/2006/table">
            <a:tbl>
              <a:tblPr/>
              <a:tblGrid>
                <a:gridCol w="4181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Результаты</a:t>
                      </a:r>
                      <a:endParaRPr lang="ru-RU" sz="1200">
                        <a:solidFill>
                          <a:srgbClr val="0070C0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7722" marR="47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Эффекты</a:t>
                      </a:r>
                      <a:endParaRPr lang="ru-RU" sz="1200" dirty="0">
                        <a:solidFill>
                          <a:srgbClr val="0070C0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47722" marR="47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Повышение квалификации учителей: курсы повышения квалификации, работа ШМО, функционирование профессиональных сообществ.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Овладение новыми педагогическими технологиями, использование учебно-лабораторного оборудования, интернет ресурсов.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Качество обучения увеличено до 39%, количество победителей олимпиад увеличено на 2 %, результаты ГИА на уровне муниципальных и региональных показателей. 	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Взаимодействие с родителями: посещение семей, консультирование, информированность родителей о жизни школы через школьный сайт, родительские собрания.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Психолого-педагогическое и логопедическое сопровождение обучающихся. 	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Развитие инструментов</a:t>
                      </a:r>
                      <a:r>
                        <a:rPr lang="ru-RU" sz="1200" baseline="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самооценки, мониторинга, диагностики образовательного процесса и результатов обучения, выравнивание шансов детей, в т.ч. с неродным русским языком обучения для получения качественного образования</a:t>
                      </a:r>
                    </a:p>
                  </a:txBody>
                  <a:tcPr marL="47722" marR="47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Профессиональная компетентность учителей, овладение новыми формами и методами преподавания.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Активизация обучающихся на уроке, раскрытие возможностей и развитие индивидуальных способностей обучающихся.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Повышение мотивации к обучению у обучающихся и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 Усиление ответственности родителей и их роли в достижении результативности обучения, участие в жизни школы и управлением школой через Наблюдательный совет.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Личностное развитие обучающихся, комфортный школьный климат.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70C0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Оценка возможностей и склонностей самими обучающимися, их родителями и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Book Antiqua"/>
                          <a:ea typeface="Calibri"/>
                          <a:cs typeface="Times New Roman"/>
                        </a:rPr>
                        <a:t>педагогами, введение школьной модели оценки качества образования, корректировка направления работы</a:t>
                      </a:r>
                    </a:p>
                  </a:txBody>
                  <a:tcPr marL="47722" marR="47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470" y="56216"/>
            <a:ext cx="7092280" cy="115089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Содержательный раздел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075" y="2718842"/>
            <a:ext cx="2981325" cy="186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Раздел 1.</a:t>
            </a:r>
            <a:endParaRPr lang="ru-RU" dirty="0">
              <a:latin typeface="Book Antiqua"/>
            </a:endParaRPr>
          </a:p>
          <a:p>
            <a:pPr algn="ctr">
              <a:buNone/>
            </a:pPr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Повышение предметной компетентности </a:t>
            </a:r>
            <a:endParaRPr lang="ru-RU">
              <a:latin typeface="Book Antiqua"/>
            </a:endParaRPr>
          </a:p>
          <a:p>
            <a:pPr algn="ctr">
              <a:buNone/>
            </a:pPr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учителей математики и учителей начальных классов по предмету «математика»</a:t>
            </a:r>
          </a:p>
          <a:p>
            <a:pPr marL="0" indent="0" algn="ctr">
              <a:buNone/>
            </a:pPr>
            <a:endParaRPr lang="ru-RU" sz="14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14015712-E950-45CA-AF0D-8B56C1FFE11E}"/>
              </a:ext>
            </a:extLst>
          </p:cNvPr>
          <p:cNvSpPr txBox="1">
            <a:spLocks/>
          </p:cNvSpPr>
          <p:nvPr/>
        </p:nvSpPr>
        <p:spPr>
          <a:xfrm>
            <a:off x="3086100" y="1556792"/>
            <a:ext cx="2981325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400" b="1" dirty="0">
              <a:solidFill>
                <a:srgbClr val="002060"/>
              </a:solidFill>
              <a:latin typeface="Book Antiqu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558C9-566D-4E43-8DEC-D481D3C50A8D}"/>
              </a:ext>
            </a:extLst>
          </p:cNvPr>
          <p:cNvSpPr txBox="1"/>
          <p:nvPr/>
        </p:nvSpPr>
        <p:spPr>
          <a:xfrm>
            <a:off x="3200400" y="23241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Book Antiqu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2B373-4FCE-4D5B-919E-F1A6C06DD702}"/>
              </a:ext>
            </a:extLst>
          </p:cNvPr>
          <p:cNvSpPr txBox="1"/>
          <p:nvPr/>
        </p:nvSpPr>
        <p:spPr>
          <a:xfrm>
            <a:off x="5991225" y="22288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Book Antiqu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27FB8-BAA1-48D4-A524-0D0F1F4D548A}"/>
              </a:ext>
            </a:extLst>
          </p:cNvPr>
          <p:cNvSpPr txBox="1"/>
          <p:nvPr/>
        </p:nvSpPr>
        <p:spPr>
          <a:xfrm>
            <a:off x="1190625" y="1400175"/>
            <a:ext cx="64008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План мероприятий по реализации</a:t>
            </a:r>
            <a:endParaRPr lang="ru-RU" sz="1600" b="1">
              <a:solidFill>
                <a:srgbClr val="002060"/>
              </a:solidFill>
              <a:latin typeface="Book Antiqua"/>
              <a:cs typeface="Calibri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Программы повышения качества образования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на 2021-2022 годы</a:t>
            </a:r>
          </a:p>
          <a:p>
            <a:pPr algn="l"/>
            <a:endParaRPr lang="ru-RU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F9B9B-D5E9-41E6-9360-E8B2F6E7CA22}"/>
              </a:ext>
            </a:extLst>
          </p:cNvPr>
          <p:cNvSpPr txBox="1"/>
          <p:nvPr/>
        </p:nvSpPr>
        <p:spPr>
          <a:xfrm>
            <a:off x="3248025" y="2324100"/>
            <a:ext cx="27432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Раздел 2. </a:t>
            </a:r>
            <a:endParaRPr lang="ru-RU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Повышение качества подготовки и участия обучающихся</a:t>
            </a:r>
            <a:endParaRPr lang="ru-RU">
              <a:cs typeface="Calibri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в предметных олимпиадах и конкурсах</a:t>
            </a:r>
            <a:endParaRPr lang="ru-RU" sz="1400" b="1" dirty="0">
              <a:solidFill>
                <a:srgbClr val="002060"/>
              </a:solidFill>
              <a:latin typeface="Book Antiqua"/>
            </a:endParaRPr>
          </a:p>
          <a:p>
            <a:pPr algn="l"/>
            <a:endParaRPr lang="ru-RU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96AFA-45E4-4013-9C4D-08F6A479872E}"/>
              </a:ext>
            </a:extLst>
          </p:cNvPr>
          <p:cNvSpPr txBox="1"/>
          <p:nvPr/>
        </p:nvSpPr>
        <p:spPr>
          <a:xfrm>
            <a:off x="5991225" y="2628900"/>
            <a:ext cx="27432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Раздел 3. </a:t>
            </a:r>
            <a:endParaRPr lang="ru-RU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Повышение качества взаимодействия школы</a:t>
            </a:r>
            <a:endParaRPr lang="ru-RU">
              <a:cs typeface="Calibri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с родителями (законными представителями) обучающихся</a:t>
            </a:r>
          </a:p>
          <a:p>
            <a:pPr algn="l"/>
            <a:endParaRPr lang="ru-RU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50230-34F9-4A8C-BAD8-E3A252B19ECF}"/>
              </a:ext>
            </a:extLst>
          </p:cNvPr>
          <p:cNvSpPr txBox="1"/>
          <p:nvPr/>
        </p:nvSpPr>
        <p:spPr>
          <a:xfrm>
            <a:off x="3409950" y="4486275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Раздел 4.</a:t>
            </a:r>
            <a:endParaRPr lang="ru-RU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Изменение содержания образования</a:t>
            </a:r>
            <a:endParaRPr lang="ru-RU"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C4783-1F80-404C-BB5A-52E9C29A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Организационный раздел</a:t>
            </a:r>
            <a:endParaRPr lang="ru-RU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65B09-D0FE-4966-A3E3-B87CDE87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56792"/>
            <a:ext cx="3524250" cy="41764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ru-RU" sz="11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Директор:</a:t>
            </a:r>
            <a:endParaRPr lang="ru-RU"/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разработка концептуальных оснований, стратегических целей образовательной организации, определение критериев оценивания реализации Программы, общий контроль перехода школы в эффективный режим работы;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обеспечение активного взаимодействия и сотрудничества участников образовательного процесса;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морально-эмоциональная поддержка участников реализации Программы;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внедрение метода управления по результатам;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укрепление материально-технической базы учебных кабинетов и мастерских и приведение средств обучения в соответствие с современными требованиями;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управление бюджетом;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организация мониторинга хода и результатов реализации Программы в целях проведения возможных корректировок осуществляемых и планируемых действий.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8A0E6-C4DC-44E4-ADB4-72F8F8A35BF0}"/>
              </a:ext>
            </a:extLst>
          </p:cNvPr>
          <p:cNvSpPr txBox="1"/>
          <p:nvPr/>
        </p:nvSpPr>
        <p:spPr>
          <a:xfrm>
            <a:off x="2457450" y="1228725"/>
            <a:ext cx="5686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Кадровое обеспечение реализации Программы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D068989-CEA6-4C67-A286-C6300351547C}"/>
              </a:ext>
            </a:extLst>
          </p:cNvPr>
          <p:cNvSpPr txBox="1">
            <a:spLocks/>
          </p:cNvSpPr>
          <p:nvPr/>
        </p:nvSpPr>
        <p:spPr>
          <a:xfrm>
            <a:off x="5067300" y="1556792"/>
            <a:ext cx="3524250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1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Заместители директора по учебно-воспитательной и воспитательной работе: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системный анализ проблем и планирование деятельности, направленной на их разрешение;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разработка и корректировка нормативно-правовых документов;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организация и разработка механизма активного взаимодействия и сотрудничества участников образовательного процесса;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организация повышения квалификации педагогических кадров, формирование компетенции психолого-педагогического сопровождения, профессионального самоопределения учащихся;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развитие творческих инициатив, мобильности педагогических работников, обобщение и распространение передового опыта;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анализ состояния преподавания по итогам промежуточного, итогового контроля;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текущий контроль реализации перехода школы в эффективный режим работы.</a:t>
            </a:r>
          </a:p>
          <a:p>
            <a:pPr algn="ctr">
              <a:buNone/>
            </a:pPr>
            <a:endParaRPr lang="ru-RU" sz="1100" b="1" dirty="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3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570" y="294341"/>
            <a:ext cx="8378155" cy="104612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Порядок осуществления руководства </a:t>
            </a:r>
            <a:br>
              <a:rPr lang="ru-RU" sz="2800" b="1" dirty="0">
                <a:latin typeface="Book Antiqua"/>
                <a:ea typeface="+mj-lt"/>
                <a:cs typeface="+mj-lt"/>
              </a:rPr>
            </a:br>
            <a:r>
              <a:rPr lang="ru-RU" sz="2800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и контроля выполнения</a:t>
            </a:r>
            <a:r>
              <a:rPr lang="ru-RU" sz="2800" b="1" dirty="0">
                <a:latin typeface="Book Antiqua"/>
                <a:ea typeface="+mj-lt"/>
                <a:cs typeface="+mj-lt"/>
              </a:rPr>
              <a:t> </a:t>
            </a:r>
            <a:br>
              <a:rPr lang="ru-RU" sz="2000" b="1" dirty="0">
                <a:latin typeface="Book Antiqua"/>
                <a:ea typeface="+mj-lt"/>
                <a:cs typeface="+mj-lt"/>
              </a:rPr>
            </a:br>
            <a:endParaRPr lang="ru-RU" sz="1800" b="1">
              <a:latin typeface="Book Antiqua"/>
              <a:cs typeface="Calibri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080667"/>
            <a:ext cx="9144000" cy="25572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Определение проектных идей по реализации содержания программы, заданных направлением и ожидаемым результатом настоящей программы;</a:t>
            </a:r>
            <a:endParaRPr lang="en-US" sz="180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Формирование директором школы персонального состава проектных команд;</a:t>
            </a:r>
            <a:endParaRPr lang="en-US" sz="180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Разработка руководителем проектной команды содержания и плана реализации проекта в соответствии с содержанием настоящей программы ;</a:t>
            </a:r>
            <a:endParaRPr lang="en-US" sz="180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Реализация проектов, заданными направлением и ожидаемым результатом;</a:t>
            </a:r>
            <a:endParaRPr lang="en-US" sz="180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Промежуточные замеры достигнутых результатов (не реже 1 раза в полугодие) по критериям эффективности ;</a:t>
            </a:r>
            <a:endParaRPr lang="en-US" sz="180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Подготовка отчётов и итоговая оценка работы проектных команд в соответствии с определённой ответственностью за достижение результата;</a:t>
            </a:r>
            <a:endParaRPr lang="en-US" sz="180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ru-RU" sz="1800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Поощрение лучших членов проектных команд.</a:t>
            </a:r>
            <a:endParaRPr lang="en-US" sz="1800" dirty="0">
              <a:solidFill>
                <a:srgbClr val="002060"/>
              </a:solidFill>
              <a:latin typeface="Book Antiqua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11F924-B7A2-4D9C-AE00-58FFBB83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 Antiqua"/>
                <a:cs typeface="Calibri"/>
              </a:rPr>
              <a:t>СПАСИБО 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 Antiqua"/>
                <a:cs typeface="Calibri"/>
              </a:rPr>
              <a:t>ЗА 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 Antiqua"/>
                <a:cs typeface="Calibri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130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9345" y="1037291"/>
            <a:ext cx="7092280" cy="2936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2072B"/>
                </a:solidFill>
                <a:latin typeface="Book Antiqua"/>
                <a:ea typeface="+mj-lt"/>
                <a:cs typeface="+mj-lt"/>
              </a:rPr>
              <a:t>Актуальность программы</a:t>
            </a:r>
            <a:endParaRPr lang="ru-RU" b="1" dirty="0">
              <a:latin typeface="Book Antiqua"/>
              <a:ea typeface="+mj-lt"/>
              <a:cs typeface="+mj-lt"/>
            </a:endParaRPr>
          </a:p>
          <a:p>
            <a:endParaRPr lang="ru-RU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B787C-282F-4061-BBE4-17ED035B9BB6}"/>
              </a:ext>
            </a:extLst>
          </p:cNvPr>
          <p:cNvSpPr txBox="1"/>
          <p:nvPr/>
        </p:nvSpPr>
        <p:spPr>
          <a:xfrm>
            <a:off x="171450" y="1228725"/>
            <a:ext cx="8791575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Book Antiqua"/>
              </a:rPr>
              <a:t>Понимая,​</a:t>
            </a:r>
            <a:endParaRPr lang="ru-RU" sz="1600" b="1">
              <a:solidFill>
                <a:srgbClr val="FF0000"/>
              </a:solidFill>
              <a:latin typeface="Book Antiqua"/>
              <a:cs typeface="Calibri"/>
            </a:endParaRPr>
          </a:p>
          <a:p>
            <a:pPr algn="ctr"/>
            <a:r>
              <a:rPr lang="ru-RU" sz="1600" dirty="0">
                <a:latin typeface="Book Antiqua"/>
              </a:rPr>
              <a:t>что основная цель реализации Государственной программы «Развитие образования» - обеспечение высокого качества российского образования в соответствии с меняющимися запросами населения и перспективными задачами развития российского общества и экономики, ​</a:t>
            </a:r>
            <a:endParaRPr lang="ru-RU" sz="1600">
              <a:latin typeface="Book Antiqua"/>
              <a:cs typeface="Calibri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 Antiqua"/>
              </a:rPr>
              <a:t>Предусматривая,</a:t>
            </a:r>
            <a:r>
              <a:rPr lang="ru-RU" sz="1600" dirty="0">
                <a:latin typeface="Book Antiqua"/>
              </a:rPr>
              <a:t> ​</a:t>
            </a:r>
            <a:endParaRPr lang="ru-RU" sz="1600">
              <a:latin typeface="Book Antiqua"/>
              <a:cs typeface="Calibri"/>
            </a:endParaRPr>
          </a:p>
          <a:p>
            <a:pPr algn="ctr"/>
            <a:r>
              <a:rPr lang="ru-RU" sz="1600" dirty="0">
                <a:latin typeface="Book Antiqua"/>
              </a:rPr>
              <a:t>что в ходе реализации программы должно повысится качество образовательных результатов обучающихся в МБОУ «</a:t>
            </a:r>
            <a:r>
              <a:rPr lang="ru-RU" sz="1600" dirty="0" err="1">
                <a:latin typeface="Book Antiqua"/>
              </a:rPr>
              <a:t>Кольцовская</a:t>
            </a:r>
            <a:r>
              <a:rPr lang="ru-RU" sz="1600" dirty="0">
                <a:latin typeface="Book Antiqua"/>
              </a:rPr>
              <a:t>  СОШ», </a:t>
            </a:r>
            <a:endParaRPr lang="ru-RU" sz="1600">
              <a:latin typeface="Book Antiqua"/>
              <a:cs typeface="Calibri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 Antiqua"/>
              </a:rPr>
              <a:t>Осознавая, ​</a:t>
            </a:r>
            <a:endParaRPr lang="ru-RU" sz="1600" b="1" dirty="0">
              <a:solidFill>
                <a:srgbClr val="FF0000"/>
              </a:solidFill>
              <a:latin typeface="Book Antiqua"/>
              <a:cs typeface="Calibri"/>
            </a:endParaRPr>
          </a:p>
          <a:p>
            <a:pPr algn="ctr"/>
            <a:r>
              <a:rPr lang="ru-RU" sz="1600" dirty="0">
                <a:latin typeface="Book Antiqua"/>
              </a:rPr>
              <a:t>что образование выступает важнейшим средством самореализации человека, сознающего цель, смысл и ценность своего существования в мире, ​</a:t>
            </a:r>
            <a:endParaRPr lang="ru-RU" sz="1600">
              <a:latin typeface="Book Antiqua"/>
              <a:cs typeface="Calibri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 Antiqua"/>
              </a:rPr>
              <a:t>Принимая во внимание тот факт, ​</a:t>
            </a:r>
            <a:endParaRPr lang="ru-RU" sz="1600" b="1">
              <a:solidFill>
                <a:srgbClr val="FF0000"/>
              </a:solidFill>
              <a:latin typeface="Book Antiqua"/>
              <a:cs typeface="Calibri"/>
            </a:endParaRPr>
          </a:p>
          <a:p>
            <a:pPr algn="ctr"/>
            <a:r>
              <a:rPr lang="ru-RU" sz="1600" dirty="0">
                <a:latin typeface="Book Antiqua"/>
              </a:rPr>
              <a:t>что на основе мониторинга результатов ОГЭ, а также предметных результатов обучения обучающихся школ Чувашской Республики за последние 3 года МБОУ «</a:t>
            </a:r>
            <a:r>
              <a:rPr lang="ru-RU" sz="1600" err="1">
                <a:latin typeface="Book Antiqua"/>
              </a:rPr>
              <a:t>Кольцовская</a:t>
            </a:r>
            <a:r>
              <a:rPr lang="ru-RU" sz="1600" dirty="0">
                <a:latin typeface="Book Antiqua"/>
              </a:rPr>
              <a:t> СОШ» - в кластере школ с низкими результатами обучения, ​</a:t>
            </a:r>
            <a:endParaRPr lang="ru-RU" sz="1600">
              <a:latin typeface="Book Antiqua"/>
              <a:cs typeface="Calibri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 Antiqua"/>
              </a:rPr>
              <a:t>Учитывая,​</a:t>
            </a:r>
            <a:endParaRPr lang="ru-RU" sz="1600" dirty="0">
              <a:latin typeface="Book Antiqua"/>
              <a:cs typeface="Calibri"/>
            </a:endParaRPr>
          </a:p>
          <a:p>
            <a:pPr algn="ctr"/>
            <a:r>
              <a:rPr lang="ru-RU" sz="1600" dirty="0">
                <a:latin typeface="Book Antiqua"/>
              </a:rPr>
              <a:t>особенности уже сложившейся педагогической системы в ​ МБОУ «</a:t>
            </a:r>
            <a:r>
              <a:rPr lang="ru-RU" sz="1600" dirty="0" err="1">
                <a:latin typeface="Book Antiqua"/>
              </a:rPr>
              <a:t>Кольцовская</a:t>
            </a:r>
            <a:r>
              <a:rPr lang="ru-RU" sz="1600" dirty="0">
                <a:latin typeface="Book Antiqua"/>
              </a:rPr>
              <a:t>  СОШ», запрос родителей на предоставление качественных услуг и Муниципальный заказ Вурнарского района, администрация ​МБОУ «</a:t>
            </a:r>
            <a:r>
              <a:rPr lang="ru-RU" sz="1600" dirty="0" err="1">
                <a:latin typeface="Book Antiqua"/>
              </a:rPr>
              <a:t>Кольцовская</a:t>
            </a:r>
            <a:r>
              <a:rPr lang="ru-RU" sz="1600" dirty="0">
                <a:latin typeface="Book Antiqua"/>
              </a:rPr>
              <a:t> СОШ» разработала и приняла настоящую Программу повышения качества образования «Переход школы в эффективный режим функционирования» (2021-2022 годы</a:t>
            </a:r>
            <a:r>
              <a:rPr lang="ru-RU" dirty="0"/>
              <a:t>).​</a:t>
            </a:r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833C-DF9D-4481-B9E9-564A2A8F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Book Antiqua"/>
                <a:ea typeface="+mj-lt"/>
                <a:cs typeface="+mj-lt"/>
              </a:rPr>
              <a:t>Паспорт программы</a:t>
            </a:r>
            <a:endParaRPr lang="ru-RU" sz="3600" b="1" dirty="0">
              <a:solidFill>
                <a:srgbClr val="0070C0"/>
              </a:solidFill>
              <a:latin typeface="Book Antiqua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FF07CE7-6CF4-478F-940B-CA89DF4C19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8634394"/>
              </p:ext>
            </p:extLst>
          </p:nvPr>
        </p:nvGraphicFramePr>
        <p:xfrm>
          <a:off x="0" y="1038225"/>
          <a:ext cx="9129888" cy="59123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5672">
                  <a:extLst>
                    <a:ext uri="{9D8B030D-6E8A-4147-A177-3AD203B41FA5}">
                      <a16:colId xmlns:a16="http://schemas.microsoft.com/office/drawing/2014/main" val="4252731274"/>
                    </a:ext>
                  </a:extLst>
                </a:gridCol>
                <a:gridCol w="6764216">
                  <a:extLst>
                    <a:ext uri="{9D8B030D-6E8A-4147-A177-3AD203B41FA5}">
                      <a16:colId xmlns:a16="http://schemas.microsoft.com/office/drawing/2014/main" val="928643124"/>
                    </a:ext>
                  </a:extLst>
                </a:gridCol>
              </a:tblGrid>
              <a:tr h="278163">
                <a:tc>
                  <a:txBody>
                    <a:bodyPr/>
                    <a:lstStyle/>
                    <a:p>
                      <a:pPr marL="90170" marR="34988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Наименование Программы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Программа повышения качества образования в МБОУ «</a:t>
                      </a:r>
                      <a:r>
                        <a:rPr lang="ru-RU" sz="900" dirty="0" err="1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Кольцовская</a:t>
                      </a: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 средняя общеобразовательная школа» (2021-2022 годы)  «Перевод школы в эффективный режим функционирования»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22755"/>
                  </a:ext>
                </a:extLst>
              </a:tr>
              <a:tr h="1855303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Нормативно-правовое обеспечение </a:t>
                      </a:r>
                    </a:p>
                    <a:p>
                      <a:pPr marL="93980" marR="78105" indent="-381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Программы </a:t>
                      </a:r>
                    </a:p>
                    <a:p>
                      <a:pPr marL="93980" marR="78105" indent="-3810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1. Концепция долгосрочного социально-экономического развития Российской Федерации на период до 2020 года, утвержденной распоряжением Правительства Российской Федерации от 17ноября 2008 г. №1662-р;</a:t>
                      </a:r>
                    </a:p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2. Федеральный Закон «Об образовании в Российской Федерации» №273-ФЗ от 29.12.2012; </a:t>
                      </a:r>
                    </a:p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3. Указ Президента Российской Федерации от 07.05.2018 № 204 в редакции от19.07.2018«О национальных целях и стратегических задачах развития Российской Федерации на период до 2024 года»; </a:t>
                      </a:r>
                    </a:p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4. Указ Президента Российской Федерации от 21 июля 2020г. №474 «О национальных целях развития Российской федерации на период до 2030 года»; </a:t>
                      </a:r>
                    </a:p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5. Государственная программа Российской Федерации «Развитие образования» на 2018-2025 годы (постановление Правительства Российской Федерации № 1642 от 26.12.2017г.).; </a:t>
                      </a:r>
                    </a:p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6. «Федеральная целевая программа развития образования на 2016-2020 годы»; </a:t>
                      </a:r>
                    </a:p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7. «Повышение качества образования в школах, функционирующих в неблагоприятных условиях», п.2.2″Повышение качества образования в школах с низкими результатами обучения и в школах, функционирующих в неблагоприятных социальных условиях, путем реализации региональных проектов и распространение их результатов». Утверждена Постановлением Правительства РФ от23.05.2015г. № 497 «О Федеральной целевой программе развития образования на 2016 -2020 годы». 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317"/>
                  </a:ext>
                </a:extLst>
              </a:tr>
              <a:tr h="397566">
                <a:tc>
                  <a:txBody>
                    <a:bodyPr/>
                    <a:lstStyle/>
                    <a:p>
                      <a:pPr marL="93980" marR="78105" indent="-381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Основание для разработки Программы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6032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1. Письмо Министерства образования, науки и молодежной политики Чувашской Республики от 02.12.2021 г. № 02/13-14557 </a:t>
                      </a:r>
                    </a:p>
                    <a:p>
                      <a:pPr marL="90170" marR="60325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2. Результаты самообследования МБОУ «</a:t>
                      </a:r>
                      <a:r>
                        <a:rPr lang="ru-RU" sz="900" err="1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Кольцовская</a:t>
                      </a: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 СОШ» за 3  учебных года. 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9576"/>
                  </a:ext>
                </a:extLst>
              </a:tr>
              <a:tr h="132522">
                <a:tc>
                  <a:txBody>
                    <a:bodyPr/>
                    <a:lstStyle/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Разработчики Программы 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Администрация школы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422417"/>
                  </a:ext>
                </a:extLst>
              </a:tr>
              <a:tr h="132522">
                <a:tc>
                  <a:txBody>
                    <a:bodyPr/>
                    <a:lstStyle/>
                    <a:p>
                      <a:pPr marL="62865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Основные исполнители Программы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Администрация школы, педагогический коллектив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98953"/>
                  </a:ext>
                </a:extLst>
              </a:tr>
              <a:tr h="132522">
                <a:tc>
                  <a:txBody>
                    <a:bodyPr/>
                    <a:lstStyle/>
                    <a:p>
                      <a:pPr marL="62865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Цель Программы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Повышение качества образовательных результатов обучающихся  в МБОУ «</a:t>
                      </a:r>
                      <a:r>
                        <a:rPr lang="ru-RU" sz="900" err="1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Кольцовская</a:t>
                      </a: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 СОШ»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383731"/>
                  </a:ext>
                </a:extLst>
              </a:tr>
              <a:tr h="1060175">
                <a:tc>
                  <a:txBody>
                    <a:bodyPr/>
                    <a:lstStyle/>
                    <a:p>
                      <a:pPr marL="6223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Задачи </a:t>
                      </a:r>
                    </a:p>
                    <a:p>
                      <a:pPr marL="62230" marR="59055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20650" lvl="0" indent="-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Обеспечение повышения учебной мотивации и образовательного потенциала учащихся. </a:t>
                      </a:r>
                    </a:p>
                    <a:p>
                      <a:pPr marL="342900" marR="120650" lvl="0" indent="-34290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Совершенствование системы управления качеством образования, обеспечивающей повышение объективности оценки образовательных достижений учащихся.</a:t>
                      </a:r>
                    </a:p>
                    <a:p>
                      <a:pPr marL="342900" marR="120650" lvl="0" indent="-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Совершенствование системы индивидуальной поддержки учащихся в достижении прогресса образовательных результатов.</a:t>
                      </a:r>
                    </a:p>
                    <a:p>
                      <a:pPr marL="342900" marR="120650" lvl="0" indent="-34290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Содействие повышению профессиональной компетентности учителя через использование современных приемов и методов работы.</a:t>
                      </a:r>
                    </a:p>
                    <a:p>
                      <a:pPr marL="342900" marR="120650" lvl="0" indent="-3429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Повышение компетентности родителей в требованиях к результатам обучения.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40392"/>
                  </a:ext>
                </a:extLst>
              </a:tr>
              <a:tr h="1656528">
                <a:tc>
                  <a:txBody>
                    <a:bodyPr/>
                    <a:lstStyle/>
                    <a:p>
                      <a:pPr marL="6223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Основные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направления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реализации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1. Организация работы по повышению учебной мотивации и образовательного потенциала учащихся через внедрение современных образовательных технологий, способствующих активизации познавательной и самостоятельной деятельности.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2. Создание единой системы управления качеством образования (диагностика и мониторинг качества образования).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3. Создание системы индивидуальной поддержки обучающихся.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4. Организация работы по повышению профессиональной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компетентности педагога.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5. Организация сотрудничества с родительской общественностью в обеспечении объективности оценивания достижений обучающихся.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6. Создание мотивирующей образовательной среды.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8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1A4B49B-2DE9-4557-847F-9FDF8AFBC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47400"/>
              </p:ext>
            </p:extLst>
          </p:nvPr>
        </p:nvGraphicFramePr>
        <p:xfrm>
          <a:off x="9525" y="-381000"/>
          <a:ext cx="10291830" cy="7170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6749">
                  <a:extLst>
                    <a:ext uri="{9D8B030D-6E8A-4147-A177-3AD203B41FA5}">
                      <a16:colId xmlns:a16="http://schemas.microsoft.com/office/drawing/2014/main" val="1780083206"/>
                    </a:ext>
                  </a:extLst>
                </a:gridCol>
                <a:gridCol w="7625081">
                  <a:extLst>
                    <a:ext uri="{9D8B030D-6E8A-4147-A177-3AD203B41FA5}">
                      <a16:colId xmlns:a16="http://schemas.microsoft.com/office/drawing/2014/main" val="16213118"/>
                    </a:ext>
                  </a:extLst>
                </a:gridCol>
              </a:tblGrid>
              <a:tr h="474347">
                <a:tc>
                  <a:txBody>
                    <a:bodyPr/>
                    <a:lstStyle/>
                    <a:p>
                      <a:pPr marL="6223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Перечень разделов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· Целевой раздел</a:t>
                      </a:r>
                    </a:p>
                    <a:p>
                      <a:pPr marL="91440" algn="just"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· Содержательный раздел</a:t>
                      </a:r>
                    </a:p>
                    <a:p>
                      <a:pPr marL="91440" algn="just"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· Организационный раздел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79037"/>
                  </a:ext>
                </a:extLst>
              </a:tr>
              <a:tr h="1875329">
                <a:tc>
                  <a:txBody>
                    <a:bodyPr/>
                    <a:lstStyle/>
                    <a:p>
                      <a:pPr marL="6223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Ожидаемые конечные результаты реализации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1. Создана действенная система внутреннего аудита качества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образования в соответствии с требованиями ФГОС общего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образования.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2. Разработан инструментарий оценки качества образования,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механизм его использования.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3. Реализована программа повышения профессионального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уровня педагогических работников. 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4. Внедрены образовательные программы с применением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электронных образовательных платформ, дистанционных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образовательных технологий, в т. ч. для обучающихся с особыми образовательными потребностями, обеспечена мотивирующая образовательная среда.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5. Снижена доля обучающихся, не освоивших основные образовательные программы.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6. Создана система вовлечения в продуктивную образовательную деятельность обучающихся с разным уровнем учебной мотивации и их родителей.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739517"/>
                  </a:ext>
                </a:extLst>
              </a:tr>
              <a:tr h="2404836">
                <a:tc>
                  <a:txBody>
                    <a:bodyPr/>
                    <a:lstStyle/>
                    <a:p>
                      <a:pPr marL="6223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Критерии и показатели оценки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ожидаемых результатов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1. Повышение доли учащихся с повышенной учебной мотивацией, повышение качества образования.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2. Увеличение доли обучающихся, успешно прошедших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мониторинги ВПР   и прохождение ГИА.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 3. Доля педагогов, использующих при проектировании уроков метапредметный подход, метод проектов, технологии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продуктивного и </a:t>
                      </a:r>
                      <a:r>
                        <a:rPr lang="ru-RU" sz="900" dirty="0" err="1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практикоориентированного</a:t>
                      </a: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 обучения 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для активизации познавательной и самостоятельной деятельности учащихся – 100 %.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4. Повышение объективности оценивания результатов педагогической деятельности - разработка системы мониторинга: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- технологические карты диагностики деятельности педагогов;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- листы наблюдений и анализа уроков с позиции системно-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деятельностного, метапредметного подхода – 100%.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5. Доля педагогов, регулярно посещающих курсы, вебинары, семинары и обобщающие свой педагогический опыт на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МО, РМО, мероприятиях республиканского уровня составит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100%;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6. Доля педагогов, имеющих первую квалификационную категорию – 82 %.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7. Доля родителей, охваченных родительским всеобучем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повысится до 91 %.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  <a:tabLst>
                          <a:tab pos="525780" algn="l"/>
                        </a:tabLs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8. Доля родителей, активно взаимодействующих со школой, повысится до 32%.</a:t>
                      </a:r>
                    </a:p>
                    <a:p>
                      <a:pPr marL="9144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9. Доля удовлетворенности образовательными результатами родителями повысится до 89 %.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78107"/>
                  </a:ext>
                </a:extLst>
              </a:tr>
              <a:tr h="529504">
                <a:tc>
                  <a:txBody>
                    <a:bodyPr/>
                    <a:lstStyle/>
                    <a:p>
                      <a:pPr marL="6096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Сроки и этапы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реализации Программы</a:t>
                      </a:r>
                    </a:p>
                    <a:p>
                      <a:pPr marL="61595" marR="59055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2065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Первый этап - Подготовительный: декабрь 2021 года -январь 2022 года: проведение аналитической и диагностической работы. </a:t>
                      </a:r>
                    </a:p>
                    <a:p>
                      <a:pPr marL="90170" marR="12065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Второй этап – Основной: февраль – апрель 2022 года: методическое, кадровое и информационное обеспечение программы, ее реализация. Промежуточный контроль и корректировка. </a:t>
                      </a:r>
                    </a:p>
                    <a:p>
                      <a:pPr marL="90170" marR="12065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Третий этап – Обобщающий: май  – июнь 2022 года: внедрение и распространение результатов, полученных на предыдущих этапах.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76521"/>
                  </a:ext>
                </a:extLst>
              </a:tr>
              <a:tr h="319909">
                <a:tc>
                  <a:txBody>
                    <a:bodyPr/>
                    <a:lstStyle/>
                    <a:p>
                      <a:pPr marL="60960" marR="59055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Ответственные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лица, контакты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065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Быкова Инна Геннадьевна – 88353743-2-15</a:t>
                      </a:r>
                    </a:p>
                    <a:p>
                      <a:pPr marL="91440" marR="12065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Зотова Надежда Алексеевна – 88353743-2-15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986040"/>
                  </a:ext>
                </a:extLst>
              </a:tr>
              <a:tr h="485378">
                <a:tc>
                  <a:txBody>
                    <a:bodyPr/>
                    <a:lstStyle/>
                    <a:p>
                      <a:pPr marL="90170"/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Объемы и источники финансирования Программы </a:t>
                      </a:r>
                    </a:p>
                    <a:p>
                      <a:pPr marL="62865" marR="58420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20650" lvl="0" indent="-34290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средства регионального  бюджета;</a:t>
                      </a:r>
                    </a:p>
                    <a:p>
                      <a:pPr marL="342900" marR="120650" lvl="0" indent="-34290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средства муниципального бюджета;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00864"/>
                  </a:ext>
                </a:extLst>
              </a:tr>
              <a:tr h="816318">
                <a:tc>
                  <a:txBody>
                    <a:bodyPr/>
                    <a:lstStyle/>
                    <a:p>
                      <a:pPr marL="149225" marR="144780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Система организации контроля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выполнения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программы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2065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       Подготовка   доклада директора образовательной организации о результатах деятельности по реализации</a:t>
                      </a:r>
                      <a:b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</a:b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Book Antiqua"/>
                        </a:rPr>
                        <a:t>программы, отчет перед общественностью,   учредителем, самооценка образовательной организации по реализации программы повышения качества образования. 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1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3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41578-E97D-482A-A258-81B84051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Book Antiqua"/>
                <a:cs typeface="Calibri"/>
              </a:rPr>
              <a:t>Целевой раздел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14434-292B-4D0C-9BE5-538424C09A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b="1" i="1" u="sng" dirty="0">
                <a:solidFill>
                  <a:srgbClr val="1E1E78"/>
                </a:solidFill>
                <a:ea typeface="+mn-lt"/>
                <a:cs typeface="+mn-lt"/>
              </a:rPr>
              <a:t>Информационная справка о школе</a:t>
            </a:r>
            <a:r>
              <a:rPr lang="ru-RU" sz="2900" dirty="0">
                <a:solidFill>
                  <a:srgbClr val="1E1E78"/>
                </a:solidFill>
                <a:ea typeface="+mn-lt"/>
                <a:cs typeface="+mn-lt"/>
              </a:rPr>
              <a:t> </a:t>
            </a:r>
            <a:endParaRPr lang="ru-RU" sz="2900" dirty="0">
              <a:solidFill>
                <a:srgbClr val="1E1E78"/>
              </a:solidFill>
              <a:cs typeface="Calibri"/>
            </a:endParaRPr>
          </a:p>
          <a:p>
            <a:pPr marL="0" indent="0" algn="just">
              <a:buNone/>
            </a:pPr>
            <a:r>
              <a:rPr lang="ru-RU" sz="2900" dirty="0">
                <a:solidFill>
                  <a:srgbClr val="1E1E78"/>
                </a:solidFill>
                <a:ea typeface="+mn-lt"/>
                <a:cs typeface="+mn-lt"/>
              </a:rPr>
              <a:t>Школа удалена от районного центра на 15 километров. Располагается школа в двухэтажном кирпичном здании.  Год ввода здания в эксплуатацию в 1964 году, реконструкция - 1987 год.</a:t>
            </a:r>
            <a:endParaRPr lang="ru-RU" sz="2900" dirty="0">
              <a:solidFill>
                <a:srgbClr val="1E1E78"/>
              </a:solidFill>
              <a:cs typeface="Calibri"/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1E1E78"/>
                </a:solidFill>
                <a:ea typeface="+mn-lt"/>
                <a:cs typeface="+mn-lt"/>
              </a:rPr>
              <a:t>Учредитель школы: Отдел образования и молодежной политики администрации Вурнарского района.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1E1E78"/>
                </a:solidFill>
                <a:cs typeface="Calibri"/>
              </a:rPr>
              <a:t>Проектная мощность школы - 250</a:t>
            </a:r>
          </a:p>
          <a:p>
            <a:pPr marL="0" indent="0">
              <a:buNone/>
            </a:pPr>
            <a:endParaRPr lang="ru-RU" dirty="0">
              <a:solidFill>
                <a:srgbClr val="1E1E78"/>
              </a:solidFill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B68670-1290-4921-995C-FD880BBC6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85975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buNone/>
            </a:pPr>
            <a:endParaRPr lang="ru-RU" b="1" i="1" u="sng" dirty="0">
              <a:ea typeface="+mn-lt"/>
              <a:cs typeface="+mn-lt"/>
            </a:endParaRPr>
          </a:p>
          <a:p>
            <a:pPr algn="just">
              <a:buNone/>
            </a:pPr>
            <a:endParaRPr lang="ru-RU" b="1" i="1" u="sng" dirty="0">
              <a:ea typeface="+mn-lt"/>
              <a:cs typeface="+mn-lt"/>
            </a:endParaRPr>
          </a:p>
          <a:p>
            <a:pPr algn="just">
              <a:buNone/>
            </a:pPr>
            <a:endParaRPr lang="ru-RU" b="1" i="1" u="sng" dirty="0">
              <a:ea typeface="+mn-lt"/>
              <a:cs typeface="+mn-lt"/>
            </a:endParaRPr>
          </a:p>
          <a:p>
            <a:pPr algn="ctr">
              <a:buNone/>
            </a:pPr>
            <a:endParaRPr lang="ru-RU" b="1" i="1" u="sng" dirty="0">
              <a:ea typeface="+mn-lt"/>
              <a:cs typeface="+mn-lt"/>
            </a:endParaRPr>
          </a:p>
          <a:p>
            <a:pPr algn="ctr">
              <a:buNone/>
            </a:pPr>
            <a:r>
              <a:rPr lang="ru-RU" b="1" i="1" u="sng" dirty="0">
                <a:solidFill>
                  <a:srgbClr val="1E1E78"/>
                </a:solidFill>
                <a:ea typeface="+mn-lt"/>
                <a:cs typeface="+mn-lt"/>
              </a:rPr>
              <a:t>Контингент образовательной организации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В школе в 2021-2022 учебном году  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обучается 52 обучающихся.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Всего в школе 8 классов-комплектов.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Из них в 1-4 классах - 18 человек;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в 5-9 классах - 29 человек;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в 10 классе – 5 человек.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Средняя наполняемость в классах –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5,2 человека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16 обучающийся из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д.Кольцовка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,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12 обучающихся из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д.Булатово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10 обучающихся из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д.Нижние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Абакасы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,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5 обучающихся из д. Хора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Сирма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5 обучающихся из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д.Мамалаево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,  </a:t>
            </a:r>
          </a:p>
          <a:p>
            <a:pPr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2 обучающихся из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д.Кошлауши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, </a:t>
            </a:r>
            <a:endParaRPr lang="ru-RU">
              <a:solidFill>
                <a:srgbClr val="1E1E78"/>
              </a:solidFill>
              <a:cs typeface="Calibri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2 обучающихся из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д.Сявалкас</a:t>
            </a:r>
            <a:r>
              <a:rPr lang="ru-RU" dirty="0">
                <a:solidFill>
                  <a:srgbClr val="1E1E78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1E1E78"/>
                </a:solidFill>
                <a:ea typeface="+mn-lt"/>
                <a:cs typeface="+mn-lt"/>
              </a:rPr>
              <a:t>Хирпоси</a:t>
            </a:r>
            <a:endParaRPr lang="ru-RU" dirty="0" err="1">
              <a:solidFill>
                <a:srgbClr val="1E1E78"/>
              </a:solidFill>
              <a:cs typeface="Calibri"/>
            </a:endParaRPr>
          </a:p>
        </p:txBody>
      </p:sp>
      <p:pic>
        <p:nvPicPr>
          <p:cNvPr id="5" name="Рисунок 5" descr="Изображение выглядит как здание, внешний, украшен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E9BCCFAE-E92D-4F9D-9FDC-92D239D4B7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429132"/>
            <a:ext cx="2965731" cy="2057400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стена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AA86571-0A9A-4851-A86B-0D4239E26E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701" y="1024654"/>
            <a:ext cx="2480209" cy="18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2301D-880A-4839-9EAC-5C3F78E8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338257"/>
            <a:ext cx="7092280" cy="887906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Целевой раздел</a:t>
            </a:r>
            <a:endParaRPr lang="ru-RU" sz="3600" b="1" dirty="0">
              <a:latin typeface="Book Antiqua"/>
              <a:ea typeface="+mj-lt"/>
              <a:cs typeface="+mj-lt"/>
            </a:endParaRPr>
          </a:p>
          <a:p>
            <a:endParaRPr lang="ru-RU" dirty="0">
              <a:cs typeface="Calibri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DDC595A-9F52-498B-AAC3-66A08A1A06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3266079"/>
              </p:ext>
            </p:extLst>
          </p:nvPr>
        </p:nvGraphicFramePr>
        <p:xfrm>
          <a:off x="4683264" y="2468071"/>
          <a:ext cx="4248149" cy="334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562">
                  <a:extLst>
                    <a:ext uri="{9D8B030D-6E8A-4147-A177-3AD203B41FA5}">
                      <a16:colId xmlns:a16="http://schemas.microsoft.com/office/drawing/2014/main" val="3074671650"/>
                    </a:ext>
                  </a:extLst>
                </a:gridCol>
                <a:gridCol w="1485587">
                  <a:extLst>
                    <a:ext uri="{9D8B030D-6E8A-4147-A177-3AD203B41FA5}">
                      <a16:colId xmlns:a16="http://schemas.microsoft.com/office/drawing/2014/main" val="1511967337"/>
                    </a:ext>
                  </a:extLst>
                </a:gridCol>
              </a:tblGrid>
              <a:tr h="5563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Название награды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Количество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награжденных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573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Нагрудный знак «Отличник народного просвещения»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3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37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Почетная Грамота Министерства образования Российской Федерации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6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0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Звание «Заслуженный учитель Чувашской Республики»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1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76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Почетная Грамота Министерства образования Чувашской Республики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7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95864"/>
                  </a:ext>
                </a:extLst>
              </a:tr>
              <a:tr h="80920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Почетная Грамота Отдела образования и молодежной политики администрации Вурнарского района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1E1E78"/>
                          </a:solidFill>
                          <a:effectLst/>
                          <a:latin typeface="Book Antiqua"/>
                        </a:rPr>
                        <a:t>10</a:t>
                      </a:r>
                      <a:endParaRPr lang="ru-RU">
                        <a:solidFill>
                          <a:srgbClr val="1E1E78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676226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B493B571-F3F2-4E2A-B292-F1C2977F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6476" y="3192956"/>
            <a:ext cx="4248472" cy="3332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dirty="0">
              <a:cs typeface="Calibri"/>
            </a:endParaRP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2B8F2-D1A1-4758-BC88-2FB7DD277C1C}"/>
              </a:ext>
            </a:extLst>
          </p:cNvPr>
          <p:cNvSpPr txBox="1"/>
          <p:nvPr/>
        </p:nvSpPr>
        <p:spPr>
          <a:xfrm>
            <a:off x="297383" y="2310276"/>
            <a:ext cx="409861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i="1" u="sng" dirty="0" err="1">
                <a:solidFill>
                  <a:srgbClr val="1E1E78"/>
                </a:solidFill>
                <a:latin typeface="Book Antiqua"/>
              </a:rPr>
              <a:t>Кадровое</a:t>
            </a:r>
            <a:r>
              <a:rPr lang="en-US" sz="1600" b="1" i="1" u="sng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b="1" i="1" u="sng" dirty="0" err="1">
                <a:solidFill>
                  <a:srgbClr val="1E1E78"/>
                </a:solidFill>
                <a:latin typeface="Book Antiqua"/>
              </a:rPr>
              <a:t>обеспечение</a:t>
            </a:r>
            <a:r>
              <a:rPr lang="en-US" sz="1600" b="1" i="1" u="sng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b="1" i="1" u="sng" dirty="0" err="1">
                <a:solidFill>
                  <a:srgbClr val="1E1E78"/>
                </a:solidFill>
                <a:latin typeface="Book Antiqua"/>
              </a:rPr>
              <a:t>образовательного</a:t>
            </a:r>
            <a:r>
              <a:rPr lang="en-US" sz="1600" b="1" i="1" u="sng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b="1" i="1" u="sng" dirty="0" err="1">
                <a:solidFill>
                  <a:srgbClr val="1E1E78"/>
                </a:solidFill>
                <a:latin typeface="Book Antiqua"/>
              </a:rPr>
              <a:t>процесса</a:t>
            </a:r>
            <a:r>
              <a:rPr lang="en-US" sz="1600" b="1" i="1" u="sng" dirty="0">
                <a:solidFill>
                  <a:srgbClr val="1E1E78"/>
                </a:solidFill>
                <a:latin typeface="Book Antiqua"/>
              </a:rPr>
              <a:t>.</a:t>
            </a:r>
            <a:endParaRPr lang="en-US" sz="1600" b="1" i="1" u="sng">
              <a:solidFill>
                <a:srgbClr val="1E1E78"/>
              </a:solidFill>
              <a:latin typeface="Book Antiqua"/>
              <a:cs typeface="Calibri"/>
            </a:endParaRPr>
          </a:p>
          <a:p>
            <a:pPr algn="just"/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Укомплектованность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педагогическими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штатами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полная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. В 2021-2022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учебном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году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организована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работа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учителей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по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внешнему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совместительству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(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учитель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химии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и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учитель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физики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).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Педагогический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коллектив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школы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 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стабильный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,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средний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возраст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педагогов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– 47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лет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.</a:t>
            </a:r>
            <a:endParaRPr lang="en-US" sz="1600">
              <a:solidFill>
                <a:srgbClr val="1E1E78"/>
              </a:solidFill>
              <a:latin typeface="Book Antiqua"/>
              <a:cs typeface="Calibri"/>
            </a:endParaRPr>
          </a:p>
          <a:p>
            <a:pPr algn="just"/>
            <a:r>
              <a:rPr lang="en-US" sz="1600" u="sng" dirty="0" err="1">
                <a:solidFill>
                  <a:srgbClr val="1E1E78"/>
                </a:solidFill>
                <a:latin typeface="Book Antiqua"/>
              </a:rPr>
              <a:t>Образование</a:t>
            </a:r>
            <a:r>
              <a:rPr lang="en-US" sz="1600" u="sng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u="sng" dirty="0" err="1">
                <a:solidFill>
                  <a:srgbClr val="1E1E78"/>
                </a:solidFill>
                <a:latin typeface="Book Antiqua"/>
              </a:rPr>
              <a:t>педагогов</a:t>
            </a:r>
            <a:endParaRPr lang="en-US" sz="1600" u="sng">
              <a:solidFill>
                <a:srgbClr val="1E1E78"/>
              </a:solidFill>
              <a:latin typeface="Book Antiqua"/>
              <a:cs typeface="Calibri"/>
            </a:endParaRPr>
          </a:p>
          <a:p>
            <a:pPr algn="just"/>
            <a:r>
              <a:rPr lang="en-US" sz="1600" dirty="0">
                <a:solidFill>
                  <a:srgbClr val="1E1E78"/>
                </a:solidFill>
                <a:latin typeface="Book Antiqua"/>
              </a:rPr>
              <a:t>11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педагогов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имеют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высшее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образование</a:t>
            </a:r>
            <a:endParaRPr lang="en-US" sz="1600">
              <a:solidFill>
                <a:srgbClr val="1E1E78"/>
              </a:solidFill>
              <a:latin typeface="Book Antiqua"/>
              <a:cs typeface="Calibri"/>
            </a:endParaRPr>
          </a:p>
          <a:p>
            <a:pPr algn="just"/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Имеют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первую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квалификационную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категорию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10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педагогов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. 1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педагог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без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 </a:t>
            </a:r>
            <a:r>
              <a:rPr lang="en-US" sz="1600" dirty="0" err="1">
                <a:solidFill>
                  <a:srgbClr val="1E1E78"/>
                </a:solidFill>
                <a:latin typeface="Book Antiqua"/>
              </a:rPr>
              <a:t>категории</a:t>
            </a:r>
            <a:r>
              <a:rPr lang="en-US" sz="1600" dirty="0">
                <a:solidFill>
                  <a:srgbClr val="1E1E78"/>
                </a:solidFill>
                <a:latin typeface="Book Antiqua"/>
              </a:rPr>
              <a:t>.</a:t>
            </a:r>
            <a:endParaRPr lang="en-US" sz="1600">
              <a:solidFill>
                <a:srgbClr val="1E1E78"/>
              </a:solidFill>
              <a:latin typeface="Book Antiqu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6D72C-0255-45FF-8002-324D1BF24C53}"/>
              </a:ext>
            </a:extLst>
          </p:cNvPr>
          <p:cNvSpPr txBox="1"/>
          <p:nvPr/>
        </p:nvSpPr>
        <p:spPr>
          <a:xfrm>
            <a:off x="5152604" y="209786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1E1E78"/>
                </a:solidFill>
                <a:latin typeface="Book Antiqua"/>
                <a:cs typeface="Calibri"/>
              </a:rPr>
              <a:t>Награды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226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05FB2-2E4B-4533-890C-92235E47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Целевой раздел</a:t>
            </a:r>
            <a:endParaRPr lang="ru-RU" b="1" dirty="0">
              <a:solidFill>
                <a:srgbClr val="FF0000"/>
              </a:solidFill>
              <a:latin typeface="Book Antiqua"/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76B5B43-C6FA-4DEF-B4D0-D7F97ECDC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96281"/>
              </p:ext>
            </p:extLst>
          </p:nvPr>
        </p:nvGraphicFramePr>
        <p:xfrm>
          <a:off x="6" y="1571612"/>
          <a:ext cx="9143994" cy="21494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9941">
                  <a:extLst>
                    <a:ext uri="{9D8B030D-6E8A-4147-A177-3AD203B41FA5}">
                      <a16:colId xmlns:a16="http://schemas.microsoft.com/office/drawing/2014/main" val="1579499684"/>
                    </a:ext>
                  </a:extLst>
                </a:gridCol>
                <a:gridCol w="1081681">
                  <a:extLst>
                    <a:ext uri="{9D8B030D-6E8A-4147-A177-3AD203B41FA5}">
                      <a16:colId xmlns:a16="http://schemas.microsoft.com/office/drawing/2014/main" val="3433769719"/>
                    </a:ext>
                  </a:extLst>
                </a:gridCol>
                <a:gridCol w="941251">
                  <a:extLst>
                    <a:ext uri="{9D8B030D-6E8A-4147-A177-3AD203B41FA5}">
                      <a16:colId xmlns:a16="http://schemas.microsoft.com/office/drawing/2014/main" val="2595590926"/>
                    </a:ext>
                  </a:extLst>
                </a:gridCol>
                <a:gridCol w="806516">
                  <a:extLst>
                    <a:ext uri="{9D8B030D-6E8A-4147-A177-3AD203B41FA5}">
                      <a16:colId xmlns:a16="http://schemas.microsoft.com/office/drawing/2014/main" val="2550596289"/>
                    </a:ext>
                  </a:extLst>
                </a:gridCol>
                <a:gridCol w="941251">
                  <a:extLst>
                    <a:ext uri="{9D8B030D-6E8A-4147-A177-3AD203B41FA5}">
                      <a16:colId xmlns:a16="http://schemas.microsoft.com/office/drawing/2014/main" val="2584828336"/>
                    </a:ext>
                  </a:extLst>
                </a:gridCol>
                <a:gridCol w="941251">
                  <a:extLst>
                    <a:ext uri="{9D8B030D-6E8A-4147-A177-3AD203B41FA5}">
                      <a16:colId xmlns:a16="http://schemas.microsoft.com/office/drawing/2014/main" val="3504465532"/>
                    </a:ext>
                  </a:extLst>
                </a:gridCol>
                <a:gridCol w="807464">
                  <a:extLst>
                    <a:ext uri="{9D8B030D-6E8A-4147-A177-3AD203B41FA5}">
                      <a16:colId xmlns:a16="http://schemas.microsoft.com/office/drawing/2014/main" val="3036763822"/>
                    </a:ext>
                  </a:extLst>
                </a:gridCol>
                <a:gridCol w="1076936">
                  <a:extLst>
                    <a:ext uri="{9D8B030D-6E8A-4147-A177-3AD203B41FA5}">
                      <a16:colId xmlns:a16="http://schemas.microsoft.com/office/drawing/2014/main" val="873514726"/>
                    </a:ext>
                  </a:extLst>
                </a:gridCol>
                <a:gridCol w="910889">
                  <a:extLst>
                    <a:ext uri="{9D8B030D-6E8A-4147-A177-3AD203B41FA5}">
                      <a16:colId xmlns:a16="http://schemas.microsoft.com/office/drawing/2014/main" val="558005390"/>
                    </a:ext>
                  </a:extLst>
                </a:gridCol>
                <a:gridCol w="726814">
                  <a:extLst>
                    <a:ext uri="{9D8B030D-6E8A-4147-A177-3AD203B41FA5}">
                      <a16:colId xmlns:a16="http://schemas.microsoft.com/office/drawing/2014/main" val="2459871082"/>
                    </a:ext>
                  </a:extLst>
                </a:gridCol>
              </a:tblGrid>
              <a:tr h="358240">
                <a:tc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НОО (2-4)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ООО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СОО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1796"/>
                  </a:ext>
                </a:extLst>
              </a:tr>
              <a:tr h="71648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годы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Кол-во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обуч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.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КО, %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У, %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Кол-во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обуч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.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КО, %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У, %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Кол-во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обуч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.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КО, %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У, %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01347"/>
                  </a:ext>
                </a:extLst>
              </a:tr>
              <a:tr h="35824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2018-2019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23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62,4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35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47,66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5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52,8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79920"/>
                  </a:ext>
                </a:extLst>
              </a:tr>
              <a:tr h="35824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2019-2020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19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55,73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36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48,89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5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52,8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33633"/>
                  </a:ext>
                </a:extLst>
              </a:tr>
              <a:tr h="35824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2020-2021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18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46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33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46,42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100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ru-RU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Book Antiqua"/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2838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84DD778-AEF0-406E-9291-65C7AF0B1E97}"/>
              </a:ext>
            </a:extLst>
          </p:cNvPr>
          <p:cNvSpPr txBox="1"/>
          <p:nvPr/>
        </p:nvSpPr>
        <p:spPr>
          <a:xfrm>
            <a:off x="0" y="1214422"/>
            <a:ext cx="904487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Качество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обучения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и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успеваемость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по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всем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предметам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за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3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года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по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уровням</a:t>
            </a:r>
            <a:r>
              <a:rPr lang="en-US" sz="1600" b="1" dirty="0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 </a:t>
            </a:r>
            <a:r>
              <a:rPr lang="en-US" sz="1600" b="1" dirty="0" err="1">
                <a:solidFill>
                  <a:srgbClr val="002060"/>
                </a:solidFill>
                <a:latin typeface="Book Antiqua"/>
                <a:ea typeface="+mn-lt"/>
                <a:cs typeface="+mn-lt"/>
              </a:rPr>
              <a:t>образования</a:t>
            </a:r>
            <a:endParaRPr lang="ru-RU" sz="1600" b="1" dirty="0" err="1">
              <a:latin typeface="Book Antiqua"/>
              <a:ea typeface="+mn-lt"/>
              <a:cs typeface="+mn-lt"/>
            </a:endParaRPr>
          </a:p>
          <a:p>
            <a:pPr algn="l"/>
            <a:endParaRPr lang="ru-RU" dirty="0">
              <a:cs typeface="Calibri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F679F2E3-42CE-4482-8109-DF6DBD97F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78631"/>
              </p:ext>
            </p:extLst>
          </p:nvPr>
        </p:nvGraphicFramePr>
        <p:xfrm>
          <a:off x="214282" y="4071942"/>
          <a:ext cx="8480101" cy="257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629">
                  <a:extLst>
                    <a:ext uri="{9D8B030D-6E8A-4147-A177-3AD203B41FA5}">
                      <a16:colId xmlns:a16="http://schemas.microsoft.com/office/drawing/2014/main" val="3427529374"/>
                    </a:ext>
                  </a:extLst>
                </a:gridCol>
                <a:gridCol w="2050014">
                  <a:extLst>
                    <a:ext uri="{9D8B030D-6E8A-4147-A177-3AD203B41FA5}">
                      <a16:colId xmlns:a16="http://schemas.microsoft.com/office/drawing/2014/main" val="30883664"/>
                    </a:ext>
                  </a:extLst>
                </a:gridCol>
                <a:gridCol w="2139729">
                  <a:extLst>
                    <a:ext uri="{9D8B030D-6E8A-4147-A177-3AD203B41FA5}">
                      <a16:colId xmlns:a16="http://schemas.microsoft.com/office/drawing/2014/main" val="2480109697"/>
                    </a:ext>
                  </a:extLst>
                </a:gridCol>
                <a:gridCol w="2139729">
                  <a:extLst>
                    <a:ext uri="{9D8B030D-6E8A-4147-A177-3AD203B41FA5}">
                      <a16:colId xmlns:a16="http://schemas.microsoft.com/office/drawing/2014/main" val="3252022485"/>
                    </a:ext>
                  </a:extLst>
                </a:gridCol>
              </a:tblGrid>
              <a:tr h="17112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Название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Уровень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Участники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Результат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488911"/>
                  </a:ext>
                </a:extLst>
              </a:tr>
              <a:tr h="342258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Всероссийская олимпиада школьников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за 2019 г.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школьный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5-11 классы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(38 человек)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Победители–18 чел.,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призёры – 20 чел.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899579"/>
                  </a:ext>
                </a:extLst>
              </a:tr>
              <a:tr h="342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муниципальный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32 человека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Призёры – 2 чел.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246996"/>
                  </a:ext>
                </a:extLst>
              </a:tr>
              <a:tr h="342258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Всероссийская олимпиада школьников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за 2020 г.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школьный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5-9 класс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(33 человека)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Победитель - 15 чел.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Призер - 16 чел.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234754"/>
                  </a:ext>
                </a:extLst>
              </a:tr>
              <a:tr h="342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муниципальный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31 человек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6 призёров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089214"/>
                  </a:ext>
                </a:extLst>
              </a:tr>
              <a:tr h="342258">
                <a:tc rowSpan="2"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Всероссийская олимпиада школьников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за 2021 г.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школьный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5-10 класс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(29 человек)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Победитель - 11 чел.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Призер - 18 чел.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418683"/>
                  </a:ext>
                </a:extLst>
              </a:tr>
              <a:tr h="342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муниципальный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  <a:latin typeface="Bookman Old Style" pitchFamily="18" charset="0"/>
                        </a:rPr>
                        <a:t>26 человек</a:t>
                      </a:r>
                      <a:endParaRPr lang="ru-RU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Bookman Old Style" pitchFamily="18" charset="0"/>
                        </a:rPr>
                        <a:t>4 призера</a:t>
                      </a:r>
                      <a:endParaRPr lang="ru-RU" dirty="0">
                        <a:effectLst/>
                        <a:latin typeface="Bookman Old Style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72621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19901FD-23FE-4205-9BCD-17EF1BE2CB3F}"/>
              </a:ext>
            </a:extLst>
          </p:cNvPr>
          <p:cNvSpPr txBox="1"/>
          <p:nvPr/>
        </p:nvSpPr>
        <p:spPr>
          <a:xfrm>
            <a:off x="214282" y="3786190"/>
            <a:ext cx="743658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Book Antiqua"/>
                <a:cs typeface="Calibri"/>
              </a:rPr>
              <a:t>Результаты участия обучающихся на предметных олимпиадам</a:t>
            </a:r>
          </a:p>
        </p:txBody>
      </p:sp>
    </p:spTree>
    <p:extLst>
      <p:ext uri="{BB962C8B-B14F-4D97-AF65-F5344CB8AC3E}">
        <p14:creationId xmlns:p14="http://schemas.microsoft.com/office/powerpoint/2010/main" val="5855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9E32C-A3FE-4D3D-B56C-075F29C9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Целевой раздел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378621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29190" y="1500174"/>
          <a:ext cx="371477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357187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Результаты ОГЭ по русскому языку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90" y="357187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Результаты ОГЭ по математике</a:t>
            </a:r>
          </a:p>
        </p:txBody>
      </p:sp>
      <p:pic>
        <p:nvPicPr>
          <p:cNvPr id="14" name="Рисунок 13" descr="SAM_0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714776" cy="22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4041F-21B0-4378-8CB1-77B4CF5C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ook Antiqua"/>
                <a:ea typeface="+mj-lt"/>
                <a:cs typeface="+mj-lt"/>
              </a:rPr>
              <a:t>Основная идея программы</a:t>
            </a:r>
            <a:endParaRPr lang="ru-RU" sz="3200" b="1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56E46-818E-411A-8AAE-D8EDC4F7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dirty="0">
                <a:ea typeface="+mn-lt"/>
                <a:cs typeface="+mn-lt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Программа перехода школы в эффективный режим </a:t>
            </a:r>
            <a:r>
              <a:rPr lang="ru-RU" sz="2000" b="1" dirty="0" err="1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функционорования</a:t>
            </a:r>
            <a:r>
              <a:rPr lang="ru-RU" sz="2000" b="1" dirty="0">
                <a:solidFill>
                  <a:srgbClr val="0070C0"/>
                </a:solidFill>
                <a:latin typeface="Book Antiqua"/>
                <a:ea typeface="+mn-lt"/>
                <a:cs typeface="+mn-lt"/>
              </a:rPr>
              <a:t>  </a:t>
            </a:r>
            <a:r>
              <a:rPr lang="ru-RU" sz="2000" dirty="0">
                <a:solidFill>
                  <a:srgbClr val="04374A"/>
                </a:solidFill>
                <a:latin typeface="Book Antiqua"/>
                <a:ea typeface="+mn-lt"/>
                <a:cs typeface="+mn-lt"/>
              </a:rPr>
              <a:t>предполагает переход школы </a:t>
            </a:r>
            <a:r>
              <a:rPr lang="ru-RU" sz="2000" dirty="0">
                <a:solidFill>
                  <a:srgbClr val="FF0000"/>
                </a:solidFill>
                <a:latin typeface="Book Antiqua"/>
                <a:ea typeface="+mn-lt"/>
                <a:cs typeface="+mn-lt"/>
              </a:rPr>
              <a:t>в качественно новое состояние</a:t>
            </a:r>
            <a:r>
              <a:rPr lang="ru-RU" sz="2000" dirty="0">
                <a:solidFill>
                  <a:srgbClr val="04374A"/>
                </a:solidFill>
                <a:latin typeface="Book Antiqua"/>
                <a:ea typeface="+mn-lt"/>
                <a:cs typeface="+mn-lt"/>
              </a:rPr>
              <a:t> и имеет своей целью развитие, но не за счёт притока внешних ресурсов, а за счёт </a:t>
            </a:r>
            <a:r>
              <a:rPr lang="ru-RU" sz="2000" dirty="0">
                <a:solidFill>
                  <a:srgbClr val="FF0000"/>
                </a:solidFill>
                <a:latin typeface="Book Antiqua"/>
                <a:ea typeface="+mn-lt"/>
                <a:cs typeface="+mn-lt"/>
              </a:rPr>
              <a:t>развития внутреннего потенциала самой школы</a:t>
            </a:r>
            <a:r>
              <a:rPr lang="ru-RU" sz="2000" dirty="0">
                <a:solidFill>
                  <a:srgbClr val="04374A"/>
                </a:solidFill>
                <a:latin typeface="Book Antiqua"/>
                <a:ea typeface="+mn-lt"/>
                <a:cs typeface="+mn-lt"/>
              </a:rPr>
              <a:t>. Она запускает механизмы, которые обеспечивают результативность вне зависимости от материально-технической оснащённости школы, контингента обучающихся, доходов семей.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4374A"/>
                </a:solidFill>
                <a:latin typeface="Book Antiqua"/>
                <a:ea typeface="+mn-lt"/>
                <a:cs typeface="+mn-lt"/>
              </a:rPr>
              <a:t>В определении новой индивидуальной стратегической линии работы руководителя и педагогического коллектива школы, которая позволит решить приоритетную образовательную задачу: повышения качества образования и уровня образовательных результатов.</a:t>
            </a:r>
            <a:endParaRPr lang="ru-RU" sz="2000" dirty="0">
              <a:solidFill>
                <a:srgbClr val="04374A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088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2524add839185aad7dd9433c9b3a0c169f2a9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568</Words>
  <Application>Microsoft Office PowerPoint</Application>
  <PresentationFormat>Экран (4:3)</PresentationFormat>
  <Paragraphs>254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программы  повышения качества образования в МБОУ «Кольцовская СОШ»   «ПЕРЕХОД ШКОЛЫ  В  ЭФФЕКТИВНЫЙ РЕЖИМ ФУНКЦИОНИРОВАНИЯ» (2021-2022 годы) </vt:lpstr>
      <vt:lpstr>Актуальность программы </vt:lpstr>
      <vt:lpstr>Паспорт программы</vt:lpstr>
      <vt:lpstr>Презентация PowerPoint</vt:lpstr>
      <vt:lpstr>Целевой раздел</vt:lpstr>
      <vt:lpstr>Целевой раздел </vt:lpstr>
      <vt:lpstr>Целевой раздел</vt:lpstr>
      <vt:lpstr>Целевой раздел</vt:lpstr>
      <vt:lpstr>Основная идея программы</vt:lpstr>
      <vt:lpstr>Выявленные проблеммы</vt:lpstr>
      <vt:lpstr>Ожидаемые результаты и эффекты программы </vt:lpstr>
      <vt:lpstr> Содержательный раздел</vt:lpstr>
      <vt:lpstr>Организационный раздел</vt:lpstr>
      <vt:lpstr>Порядок осуществления руководства  и контроля выполнения 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ромбики</dc:title>
  <dc:creator>obstinate</dc:creator>
  <dc:description>Шаблон презентации с сайта https://presentation-creation.ru/</dc:description>
  <cp:lastModifiedBy>Учитель</cp:lastModifiedBy>
  <cp:revision>941</cp:revision>
  <dcterms:created xsi:type="dcterms:W3CDTF">2018-02-25T09:09:03Z</dcterms:created>
  <dcterms:modified xsi:type="dcterms:W3CDTF">2022-03-10T16:53:55Z</dcterms:modified>
</cp:coreProperties>
</file>