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67" r:id="rId3"/>
    <p:sldId id="257" r:id="rId4"/>
    <p:sldId id="276" r:id="rId5"/>
    <p:sldId id="275" r:id="rId6"/>
    <p:sldId id="260" r:id="rId7"/>
    <p:sldId id="268" r:id="rId8"/>
    <p:sldId id="277" r:id="rId9"/>
    <p:sldId id="261" r:id="rId10"/>
    <p:sldId id="269" r:id="rId11"/>
    <p:sldId id="278" r:id="rId12"/>
    <p:sldId id="262" r:id="rId13"/>
    <p:sldId id="270" r:id="rId14"/>
    <p:sldId id="279" r:id="rId15"/>
    <p:sldId id="263" r:id="rId16"/>
    <p:sldId id="271" r:id="rId17"/>
    <p:sldId id="280" r:id="rId18"/>
    <p:sldId id="264" r:id="rId19"/>
    <p:sldId id="272" r:id="rId20"/>
    <p:sldId id="281" r:id="rId21"/>
    <p:sldId id="265" r:id="rId22"/>
    <p:sldId id="273" r:id="rId23"/>
    <p:sldId id="282" r:id="rId24"/>
    <p:sldId id="266" r:id="rId25"/>
    <p:sldId id="274" r:id="rId26"/>
    <p:sldId id="283" r:id="rId27"/>
    <p:sldId id="284" r:id="rId28"/>
  </p:sldIdLst>
  <p:sldSz cx="9144000" cy="5143500" type="screen16x9"/>
  <p:notesSz cx="6858000" cy="9144000"/>
  <p:embeddedFontLst>
    <p:embeddedFont>
      <p:font typeface="Nunito" charset="-52"/>
      <p:regular r:id="rId30"/>
      <p:bold r:id="rId31"/>
      <p:italic r:id="rId32"/>
      <p:boldItalic r:id="rId33"/>
    </p:embeddedFont>
    <p:embeddedFont>
      <p:font typeface="Calibri" pitchFamily="34" charset="0"/>
      <p:regular r:id="rId34"/>
      <p:bold r:id="rId35"/>
      <p:italic r:id="rId36"/>
      <p:boldItalic r:id="rId37"/>
    </p:embeddedFont>
    <p:embeddedFont>
      <p:font typeface="Verdana" pitchFamily="34" charset="0"/>
      <p:regular r:id="rId38"/>
      <p:bold r:id="rId39"/>
      <p:italic r:id="rId40"/>
      <p:boldItalic r:id="rId4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73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0b7d3f1a2b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0b7d3f1a2b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b7d3f1a2b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b7d3f1a2b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0b7d3f1a2b_0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0b7d3f1a2b_0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b7d3f1a2b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b7d3f1a2b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b7d3f1a2b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0b7d3f1a2b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0b7d3f1a2b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0b7d3f1a2b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0b7d3f1a2b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0b7d3f1a2b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0b7d3f1a2b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0b7d3f1a2b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0b7d3f1a2b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0b7d3f1a2b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b7d3f1a2b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b7d3f1a2b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21.xml"/><Relationship Id="rId5" Type="http://schemas.openxmlformats.org/officeDocument/2006/relationships/slide" Target="slide18.xml"/><Relationship Id="rId4" Type="http://schemas.openxmlformats.org/officeDocument/2006/relationships/slide" Target="slide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0%B1%D0%BE%D1%80%D0%B0%D1%82%D0%BE%D1%80%D0%BD%D0%B0%D1%8F_%D0%BF%D0%BE%D1%81%D1%83%D0%B4%D0%B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3" y="1478158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rgbClr val="0000FF"/>
                </a:solidFill>
              </a:rPr>
              <a:t>Химическая </a:t>
            </a:r>
            <a:r>
              <a:rPr lang="ru" b="1" dirty="0" smtClean="0">
                <a:solidFill>
                  <a:srgbClr val="0000FF"/>
                </a:solidFill>
              </a:rPr>
              <a:t>посуда. Викторина.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2974468"/>
            <a:ext cx="5361300" cy="9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34F5C"/>
                </a:solidFill>
              </a:rPr>
              <a:t>Выполнил: учитель МБОУ “Алгашинская СОШ”</a:t>
            </a:r>
            <a:endParaRPr>
              <a:solidFill>
                <a:srgbClr val="134F5C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134F5C"/>
                </a:solidFill>
              </a:rPr>
              <a:t>Мухаматуллина Г. Х.</a:t>
            </a:r>
            <a:endParaRPr>
              <a:solidFill>
                <a:srgbClr val="134F5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819397" y="4096987"/>
            <a:ext cx="415637" cy="391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42901" y="826943"/>
            <a:ext cx="7505700" cy="9068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6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0275" y="1851475"/>
            <a:ext cx="2904575" cy="2904575"/>
          </a:xfrm>
          <a:prstGeom prst="rect">
            <a:avLst/>
          </a:prstGeom>
          <a:noFill/>
          <a:ln>
            <a:noFill/>
          </a:ln>
        </p:spPr>
      </p:pic>
      <p:sp>
        <p:nvSpPr>
          <p:cNvPr id="32770" name="AutoShape 2" descr="https://www.materialdelaboratorio.top/wp-content/uploads/2019/10/CEA_0233-r-ok-1024x95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712519" y="4263242"/>
            <a:ext cx="475013" cy="5225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 b="1" dirty="0" smtClean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4 Лабораторный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сосуд для точного определения небольших объёмов газов и жидкостей</a:t>
            </a:r>
            <a:endParaRPr sz="3600" b="1">
              <a:solidFill>
                <a:srgbClr val="0645AD"/>
              </a:solidFill>
            </a:endParaRPr>
          </a:p>
        </p:txBody>
      </p:sp>
      <p:sp>
        <p:nvSpPr>
          <p:cNvPr id="167" name="Google Shape;167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мензурка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воронка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бюретка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пипетка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колба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878774" y="4025735"/>
            <a:ext cx="391886" cy="3325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795400" y="731941"/>
            <a:ext cx="7505700" cy="9662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6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7700" y="1638400"/>
            <a:ext cx="2800325" cy="28003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617517" y="4085112"/>
            <a:ext cx="332509" cy="3443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126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 b="1" dirty="0" smtClean="0">
                <a:solidFill>
                  <a:srgbClr val="0645AD"/>
                </a:solidFill>
                <a:latin typeface="Verdana"/>
                <a:ea typeface="Verdana"/>
                <a:cs typeface="Verdana"/>
                <a:sym typeface="Verdana"/>
              </a:rPr>
              <a:t>5 Химическая </a:t>
            </a:r>
            <a:r>
              <a:rPr lang="ru" sz="1600" b="1" dirty="0">
                <a:solidFill>
                  <a:srgbClr val="0645AD"/>
                </a:solidFill>
                <a:latin typeface="Verdana"/>
                <a:ea typeface="Verdana"/>
                <a:cs typeface="Verdana"/>
                <a:sym typeface="Verdana"/>
              </a:rPr>
              <a:t>посуда, предназначенная для хранения растворов, осуществления химических процессов (фильтрование, нагревание, разбавление, ориентировочное отмеривание объема жидкости)</a:t>
            </a:r>
            <a:endParaRPr sz="3400" b="1">
              <a:solidFill>
                <a:srgbClr val="0645AD"/>
              </a:solidFill>
            </a:endParaRPr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819150" y="2455150"/>
            <a:ext cx="7505700" cy="198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u="sng" dirty="0">
                <a:solidFill>
                  <a:schemeClr val="hlink"/>
                </a:solidFill>
                <a:hlinkClick r:id="rId3" action="ppaction://hlinksldjump"/>
              </a:rPr>
              <a:t>стакан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u="sng" dirty="0">
                <a:solidFill>
                  <a:schemeClr val="hlink"/>
                </a:solidFill>
                <a:hlinkClick r:id="rId4" action="ppaction://hlinksldjump"/>
              </a:rPr>
              <a:t>колба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u="sng" dirty="0">
                <a:solidFill>
                  <a:schemeClr val="hlink"/>
                </a:solidFill>
                <a:hlinkClick r:id="rId3" action="ppaction://hlinksldjump"/>
              </a:rPr>
              <a:t>бюкс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u="sng" dirty="0">
                <a:solidFill>
                  <a:schemeClr val="hlink"/>
                </a:solidFill>
                <a:hlinkClick r:id="rId3" action="ppaction://hlinksldjump"/>
              </a:rPr>
              <a:t>цилиндр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u="sng" dirty="0">
                <a:solidFill>
                  <a:schemeClr val="hlink"/>
                </a:solidFill>
                <a:hlinkClick r:id="rId3" action="ppaction://hlinksldjump"/>
              </a:rPr>
              <a:t>тигель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" action="ppaction://noaction"/>
          </p:cNvPr>
          <p:cNvSpPr/>
          <p:nvPr/>
        </p:nvSpPr>
        <p:spPr>
          <a:xfrm>
            <a:off x="676894" y="4215740"/>
            <a:ext cx="463137" cy="4037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795400" y="672564"/>
            <a:ext cx="7505700" cy="10374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7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260" y="1389413"/>
            <a:ext cx="2535865" cy="285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82" name="Picture 2" descr="https://www.dobro38.ru/upload/iblock/4aa/4aa9e5bb213316a5a0f62f9a2a833d3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6012" y="1552905"/>
            <a:ext cx="3125974" cy="3125974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5" action="ppaction://hlinksldjump"/>
          </p:cNvPr>
          <p:cNvSpPr/>
          <p:nvPr/>
        </p:nvSpPr>
        <p:spPr>
          <a:xfrm>
            <a:off x="593766" y="4286992"/>
            <a:ext cx="344385" cy="4275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 b="1" dirty="0" smtClean="0">
                <a:solidFill>
                  <a:srgbClr val="0645AD"/>
                </a:solidFill>
                <a:latin typeface="Verdana"/>
                <a:ea typeface="Verdana"/>
                <a:cs typeface="Verdana"/>
                <a:sym typeface="Verdana"/>
              </a:rPr>
              <a:t>6 Для </a:t>
            </a:r>
            <a:r>
              <a:rPr lang="ru" sz="1700" b="1" dirty="0">
                <a:solidFill>
                  <a:srgbClr val="0645AD"/>
                </a:solidFill>
                <a:latin typeface="Verdana"/>
                <a:ea typeface="Verdana"/>
                <a:cs typeface="Verdana"/>
                <a:sym typeface="Verdana"/>
              </a:rPr>
              <a:t>удерживания небольших предметов используют:</a:t>
            </a:r>
            <a:endParaRPr sz="3500" b="1">
              <a:solidFill>
                <a:srgbClr val="0645AD"/>
              </a:solidFill>
            </a:endParaRPr>
          </a:p>
        </p:txBody>
      </p:sp>
      <p:sp>
        <p:nvSpPr>
          <p:cNvPr id="18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пинцет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щипцы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шпатель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ложка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лопаточка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617517" y="4358244"/>
            <a:ext cx="403761" cy="391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845600"/>
            <a:ext cx="7505700" cy="650691"/>
          </a:xfrm>
        </p:spPr>
        <p:txBody>
          <a:bodyPr/>
          <a:lstStyle/>
          <a:p>
            <a:r>
              <a:rPr lang="ru-RU" b="1" dirty="0" smtClean="0"/>
              <a:t>Ответьте на вопросы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9150" y="1579418"/>
            <a:ext cx="7505700" cy="312321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  <a:hlinkClick r:id="rId2" action="ppaction://hlinksldjump"/>
              </a:rPr>
              <a:t>1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" action="ppaction://noaction"/>
              </a:rPr>
              <a:t>2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rId3" action="ppaction://hlinksldjump"/>
              </a:rPr>
              <a:t>3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rId4" action="ppaction://hlinksldjump"/>
              </a:rPr>
              <a:t>4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" action="ppaction://noaction"/>
              </a:rPr>
              <a:t>5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rId5" action="ppaction://hlinksldjump"/>
              </a:rPr>
              <a:t>6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rId6" action="ppaction://hlinksldjump"/>
              </a:rPr>
              <a:t>7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 smtClean="0">
                <a:solidFill>
                  <a:schemeClr val="accent6"/>
                </a:solidFill>
                <a:hlinkClick r:id="rId7" action="ppaction://hlinksldjump"/>
              </a:rPr>
              <a:t>8</a:t>
            </a:r>
            <a:endParaRPr lang="ru-RU" sz="2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54776" y="589437"/>
            <a:ext cx="7505700" cy="1025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8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3510" y="2992448"/>
            <a:ext cx="3821750" cy="1493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605642" y="4215740"/>
            <a:ext cx="439387" cy="4868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 b="1" dirty="0" smtClean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7 Инструмент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для толчения и растирания чего-либо</a:t>
            </a:r>
            <a:endParaRPr sz="3600" b="1">
              <a:solidFill>
                <a:srgbClr val="0645AD"/>
              </a:solidFill>
            </a:endParaRPr>
          </a:p>
        </p:txBody>
      </p:sp>
      <p:sp>
        <p:nvSpPr>
          <p:cNvPr id="188" name="Google Shape;188;p2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стакан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ступка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бюкс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цилиндр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accent5"/>
                </a:solidFill>
                <a:hlinkClick r:id="rId3" action="ppaction://hlinksldjump"/>
              </a:rPr>
              <a:t>тигель</a:t>
            </a:r>
            <a:endParaRPr sz="16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665018" y="4001984"/>
            <a:ext cx="510639" cy="6056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42900" y="636938"/>
            <a:ext cx="7505700" cy="8712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8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8350" y="1730200"/>
            <a:ext cx="24765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855023" y="4096987"/>
            <a:ext cx="534390" cy="5818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 b="1" dirty="0" smtClean="0">
                <a:solidFill>
                  <a:srgbClr val="0645AD"/>
                </a:solidFill>
                <a:latin typeface="Arial"/>
                <a:ea typeface="Arial"/>
                <a:cs typeface="Arial"/>
                <a:sym typeface="Arial"/>
              </a:rPr>
              <a:t>8 Проволочный </a:t>
            </a:r>
            <a:r>
              <a:rPr lang="ru" sz="1650" b="1" dirty="0">
                <a:solidFill>
                  <a:srgbClr val="0645AD"/>
                </a:solidFill>
                <a:latin typeface="Arial"/>
                <a:ea typeface="Arial"/>
                <a:cs typeface="Arial"/>
                <a:sym typeface="Arial"/>
              </a:rPr>
              <a:t>треугольник с фарфоровыми трубками служит</a:t>
            </a:r>
            <a:endParaRPr sz="3600" b="1">
              <a:solidFill>
                <a:srgbClr val="0645AD"/>
              </a:solidFill>
            </a:endParaRPr>
          </a:p>
        </p:txBody>
      </p:sp>
      <p:sp>
        <p:nvSpPr>
          <p:cNvPr id="195" name="Google Shape;195;p23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 sz="1200" u="sng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/>
              </a:rPr>
              <a:t>для проведения химических реакций; </a:t>
            </a:r>
            <a:endParaRPr sz="1200">
              <a:solidFill>
                <a:srgbClr val="42424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200"/>
              <a:buFont typeface="Verdana"/>
              <a:buAutoNum type="arabicPeriod"/>
            </a:pPr>
            <a:r>
              <a:rPr lang="ru" sz="1200" u="sng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/>
              </a:rPr>
              <a:t>для разделения несмешивающихся жидкостей;  </a:t>
            </a:r>
            <a:endParaRPr sz="1200">
              <a:solidFill>
                <a:srgbClr val="42424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200"/>
              <a:buFont typeface="Verdana"/>
              <a:buAutoNum type="arabicPeriod"/>
            </a:pPr>
            <a:r>
              <a:rPr lang="ru" sz="1200" u="sng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/>
              </a:rPr>
              <a:t>для хранения растворов, осуществления химических процессов;</a:t>
            </a:r>
            <a:endParaRPr sz="1200">
              <a:solidFill>
                <a:srgbClr val="42424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200"/>
              <a:buFont typeface="Verdana"/>
              <a:buAutoNum type="arabicPeriod"/>
            </a:pPr>
            <a:r>
              <a:rPr lang="ru" sz="1200" u="sng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4" action="ppaction://hlinksldjump"/>
              </a:rPr>
              <a:t>для осуществления процессов выпаривания и прокаливания на открытом пламени;</a:t>
            </a:r>
            <a:endParaRPr sz="1200">
              <a:solidFill>
                <a:srgbClr val="42424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424242"/>
              </a:buClr>
              <a:buSzPts val="1200"/>
              <a:buFont typeface="Verdana"/>
              <a:buAutoNum type="arabicPeriod"/>
            </a:pPr>
            <a:r>
              <a:rPr lang="ru" sz="1200" u="sng" dirty="0">
                <a:solidFill>
                  <a:schemeClr val="hlink"/>
                </a:solidFill>
                <a:latin typeface="Verdana"/>
                <a:ea typeface="Verdana"/>
                <a:cs typeface="Verdana"/>
                <a:sym typeface="Verdana"/>
                <a:hlinkClick r:id="rId3" action="ppaction://hlinksldjump"/>
              </a:rPr>
              <a:t>для прокаливания веществ в муфельной печи и озоления в открытом пламени.</a:t>
            </a:r>
            <a:endParaRPr sz="1200">
              <a:solidFill>
                <a:srgbClr val="42424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890649" y="4180114"/>
            <a:ext cx="510639" cy="5343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783524" y="565687"/>
            <a:ext cx="7505700" cy="10256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2050" name="Picture 2" descr="Guardado por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3772" y="1570552"/>
            <a:ext cx="3219450" cy="2676525"/>
          </a:xfrm>
          <a:prstGeom prst="rect">
            <a:avLst/>
          </a:prstGeom>
          <a:noFill/>
        </p:spPr>
      </p:pic>
      <p:sp>
        <p:nvSpPr>
          <p:cNvPr id="6" name="Стрелка влево 5">
            <a:hlinkClick r:id="rId4" action="ppaction://hlinksldjump"/>
          </p:cNvPr>
          <p:cNvSpPr/>
          <p:nvPr/>
        </p:nvSpPr>
        <p:spPr>
          <a:xfrm>
            <a:off x="653143" y="4191990"/>
            <a:ext cx="534389" cy="4987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150" y="845599"/>
            <a:ext cx="7505700" cy="169571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 узнали чуть больше о химической посуде! Молодцы!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 b="1" dirty="0" smtClean="0">
                <a:solidFill>
                  <a:srgbClr val="0645AD"/>
                </a:solidFill>
              </a:rPr>
              <a:t>1 Химическая </a:t>
            </a:r>
            <a:r>
              <a:rPr lang="ru" sz="2300" b="1" dirty="0">
                <a:solidFill>
                  <a:srgbClr val="0645AD"/>
                </a:solidFill>
              </a:rPr>
              <a:t>посуда подразделяется на:</a:t>
            </a:r>
            <a:endParaRPr sz="2300" b="1">
              <a:solidFill>
                <a:srgbClr val="0645AD"/>
              </a:solidFill>
            </a:endParaRPr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203067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стеклянную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фарфоровую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фаянсовую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 smtClean="0">
                <a:solidFill>
                  <a:schemeClr val="hlink"/>
                </a:solidFill>
                <a:hlinkClick r:id="rId3" action="ppaction://hlinksldjump"/>
              </a:rPr>
              <a:t>пластиковую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стеклянную и фарфоровую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стеклянную, пластиковую, фаянсовую и </a:t>
            </a:r>
            <a:r>
              <a:rPr lang="ru" sz="1600" u="sng" dirty="0" smtClean="0">
                <a:solidFill>
                  <a:schemeClr val="hlink"/>
                </a:solidFill>
                <a:hlinkClick r:id="rId4" action="ppaction://hlinksldjump"/>
              </a:rPr>
              <a:t>фарфоровую</a:t>
            </a:r>
            <a:endParaRPr sz="1600"/>
          </a:p>
        </p:txBody>
      </p:sp>
      <p:sp>
        <p:nvSpPr>
          <p:cNvPr id="21506" name="AutoShape 2" descr="Лабораторная посуда и принадлежности из стекла купить | МиниМе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Лабораторная посуда и принадлежности из стекла купить | МиниМе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60022" y="4013860"/>
            <a:ext cx="320634" cy="39188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771649" y="791317"/>
            <a:ext cx="7505700" cy="9543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43148" y="4049486"/>
            <a:ext cx="486888" cy="57001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058" name="Picture 2" descr="https://images.satom.ru/i3/firms/28/46/46860/nabor-reagentov-maslo-immersionnoe_9d90869409271a9_800x6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9435" y="1561624"/>
            <a:ext cx="4228849" cy="298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114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 b="1" dirty="0" smtClean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 Вид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мерной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химической посуды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предназначенной для измерения объёмов жидкостей, как на налив, </a:t>
            </a:r>
            <a:r>
              <a:rPr lang="ru" sz="1650" b="1" dirty="0" smtClean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так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и для последующего выливания в другую посуду</a:t>
            </a:r>
            <a:endParaRPr sz="3600" b="1">
              <a:solidFill>
                <a:srgbClr val="0645AD"/>
              </a:solidFill>
            </a:endParaRPr>
          </a:p>
        </p:txBody>
      </p:sp>
      <p:sp>
        <p:nvSpPr>
          <p:cNvPr id="153" name="Google Shape;153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7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пробирка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5" action="ppaction://hlinksldjump"/>
              </a:rPr>
              <a:t>мензурка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пипетка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бюретка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бюкс</a:t>
            </a: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700" b="1" dirty="0">
                <a:solidFill>
                  <a:srgbClr val="FF0000"/>
                </a:solidFill>
                <a:hlinkClick r:id="rId3" action="ppaction://hlinksldjump"/>
              </a:rPr>
              <a:t>Упс! Вы ошиблись! НЕ ВЕРНО!!!</a:t>
            </a:r>
            <a:endParaRPr sz="2700" b="1">
              <a:solidFill>
                <a:srgbClr val="FF0000"/>
              </a:solidFill>
            </a:endParaRPr>
          </a:p>
        </p:txBody>
      </p:sp>
      <p:sp>
        <p:nvSpPr>
          <p:cNvPr id="4" name="Стрелка влево 3">
            <a:hlinkClick r:id="" action="ppaction://noaction"/>
          </p:cNvPr>
          <p:cNvSpPr/>
          <p:nvPr/>
        </p:nvSpPr>
        <p:spPr>
          <a:xfrm>
            <a:off x="914400" y="4180114"/>
            <a:ext cx="522514" cy="40376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3000" b="1" dirty="0">
                <a:solidFill>
                  <a:srgbClr val="38761D"/>
                </a:solidFill>
                <a:hlinkClick r:id="" action="ppaction://noaction"/>
              </a:rPr>
              <a:t>Вы абсолютно правы!</a:t>
            </a:r>
            <a:endParaRPr sz="3000" b="1">
              <a:solidFill>
                <a:srgbClr val="38761D"/>
              </a:solidFill>
            </a:endParaRPr>
          </a:p>
        </p:txBody>
      </p:sp>
      <p:pic>
        <p:nvPicPr>
          <p:cNvPr id="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09500" y="2050800"/>
            <a:ext cx="2751600" cy="2751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лево 4">
            <a:hlinkClick r:id="rId4" action="ppaction://hlinksldjump"/>
          </p:cNvPr>
          <p:cNvSpPr/>
          <p:nvPr/>
        </p:nvSpPr>
        <p:spPr>
          <a:xfrm>
            <a:off x="771896" y="4263242"/>
            <a:ext cx="439387" cy="451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819150" y="825625"/>
            <a:ext cx="7505700" cy="11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50" b="1" dirty="0" smtClean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 Приспособление </a:t>
            </a:r>
            <a:r>
              <a:rPr lang="ru" sz="1650" b="1" dirty="0">
                <a:solidFill>
                  <a:srgbClr val="0645A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для переливания жидкостей и пересыпания порошков через узкие приёмные отверстия, фильтрования, а также дозирования различных веществ</a:t>
            </a:r>
            <a:endParaRPr sz="3600" b="1">
              <a:solidFill>
                <a:srgbClr val="0645AD"/>
              </a:solidFill>
            </a:endParaRPr>
          </a:p>
        </p:txBody>
      </p:sp>
      <p:sp>
        <p:nvSpPr>
          <p:cNvPr id="160" name="Google Shape;160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мензурка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4" action="ppaction://hlinksldjump"/>
              </a:rPr>
              <a:t>воронка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бюретка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пипетка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ru" sz="1600" u="sng" dirty="0">
                <a:solidFill>
                  <a:schemeClr val="hlink"/>
                </a:solidFill>
                <a:hlinkClick r:id="rId3" action="ppaction://hlinksldjump"/>
              </a:rPr>
              <a:t>колба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325</Words>
  <Application>Microsoft Office PowerPoint</Application>
  <PresentationFormat>Экран (16:9)</PresentationFormat>
  <Paragraphs>79</Paragraphs>
  <Slides>27</Slides>
  <Notes>25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Nunito</vt:lpstr>
      <vt:lpstr>Calibri</vt:lpstr>
      <vt:lpstr>Verdana</vt:lpstr>
      <vt:lpstr>Shift</vt:lpstr>
      <vt:lpstr>Химическая посуда. Викторина.</vt:lpstr>
      <vt:lpstr>Ответьте на вопросы</vt:lpstr>
      <vt:lpstr>1 Химическая посуда подразделяется на:</vt:lpstr>
      <vt:lpstr>Слайд 4</vt:lpstr>
      <vt:lpstr>Слайд 5</vt:lpstr>
      <vt:lpstr>2 Вид мерной химической посуды, предназначенной для измерения объёмов жидкостей, как на налив, так и для последующего выливания в другую посуду</vt:lpstr>
      <vt:lpstr>Слайд 7</vt:lpstr>
      <vt:lpstr>Слайд 8</vt:lpstr>
      <vt:lpstr>3 Приспособление для переливания жидкостей и пересыпания порошков через узкие приёмные отверстия, фильтрования, а также дозирования различных веществ</vt:lpstr>
      <vt:lpstr>Слайд 10</vt:lpstr>
      <vt:lpstr>Слайд 11</vt:lpstr>
      <vt:lpstr>4 Лабораторный сосуд для точного определения небольших объёмов газов и жидкостей</vt:lpstr>
      <vt:lpstr>Слайд 13</vt:lpstr>
      <vt:lpstr>Слайд 14</vt:lpstr>
      <vt:lpstr>5 Химическая посуда, предназначенная для хранения растворов, осуществления химических процессов (фильтрование, нагревание, разбавление, ориентировочное отмеривание объема жидкости)</vt:lpstr>
      <vt:lpstr>Слайд 16</vt:lpstr>
      <vt:lpstr>Слайд 17</vt:lpstr>
      <vt:lpstr>6 Для удерживания небольших предметов используют:</vt:lpstr>
      <vt:lpstr>Слайд 19</vt:lpstr>
      <vt:lpstr>Слайд 20</vt:lpstr>
      <vt:lpstr>7 Инструмент для толчения и растирания чего-либо</vt:lpstr>
      <vt:lpstr>Слайд 22</vt:lpstr>
      <vt:lpstr>Слайд 23</vt:lpstr>
      <vt:lpstr>8 Проволочный треугольник с фарфоровыми трубками служит</vt:lpstr>
      <vt:lpstr>Слайд 25</vt:lpstr>
      <vt:lpstr>Слайд 26</vt:lpstr>
      <vt:lpstr>Вы узнали чуть больше о химической посуде!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Химическая посуда</dc:title>
  <dc:creator>komp0</dc:creator>
  <cp:lastModifiedBy>komp0</cp:lastModifiedBy>
  <cp:revision>9</cp:revision>
  <dcterms:modified xsi:type="dcterms:W3CDTF">2022-03-10T11:24:03Z</dcterms:modified>
</cp:coreProperties>
</file>