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0" r:id="rId4"/>
    <p:sldId id="284" r:id="rId5"/>
    <p:sldId id="281" r:id="rId6"/>
    <p:sldId id="282" r:id="rId7"/>
    <p:sldId id="287" r:id="rId8"/>
    <p:sldId id="283" r:id="rId9"/>
    <p:sldId id="286" r:id="rId10"/>
    <p:sldId id="279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4D4D4D"/>
    <a:srgbClr val="B92D14"/>
    <a:srgbClr val="35759D"/>
    <a:srgbClr val="35B19D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 varScale="1">
        <p:scale>
          <a:sx n="62" d="100"/>
          <a:sy n="62" d="100"/>
        </p:scale>
        <p:origin x="-151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6AF162-D303-4304-B8D1-F98C23DC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4A2842-9EE5-4DE7-B5F0-60738651E4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DECC2A-ACC4-4411-9D6A-8045FF6B0DD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54B57D-042D-4C75-A172-636D971A378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/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/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76288" y="838200"/>
            <a:ext cx="2957512" cy="762000"/>
          </a:xfrm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Деление. Знак «</a:t>
            </a:r>
            <a:r>
              <a:rPr lang="ru-RU" sz="5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057400"/>
            <a:ext cx="2895600" cy="5334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4008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3200400"/>
            <a:ext cx="6934200" cy="1905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рабочая тетрадь страница 41 № 1,2</a:t>
            </a: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209800" y="15240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нового узнали на уроке?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Каким знаком обозначается действие деления?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304800"/>
            <a:ext cx="4648199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400" b="1" kern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Итог урока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534400" y="63246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0" y="0"/>
            <a:ext cx="63849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075" name="Содержимое 5"/>
          <p:cNvSpPr>
            <a:spLocks noGrp="1"/>
          </p:cNvSpPr>
          <p:nvPr>
            <p:ph idx="1"/>
          </p:nvPr>
        </p:nvSpPr>
        <p:spPr>
          <a:xfrm>
            <a:off x="990600" y="1219200"/>
            <a:ext cx="7315200" cy="4191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работы на уроке потребуется рабочая тетрадь, тетрадь для самостоятельных работ № 2 и учебник часть 2.</a:t>
            </a:r>
          </a:p>
          <a:p>
            <a:pPr algn="r">
              <a:buFontTx/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Открываем тетради,                  </a:t>
            </a: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записываем: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buFontTx/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Классная работа                 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15.04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 smtClean="0">
              <a:solidFill>
                <a:srgbClr val="000000"/>
              </a:solidFill>
            </a:endParaRPr>
          </a:p>
          <a:p>
            <a:endParaRPr lang="ru-RU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6096000" y="4038600"/>
            <a:ext cx="0" cy="18288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6019800" y="4038600"/>
            <a:ext cx="0" cy="1828800"/>
          </a:xfrm>
          <a:prstGeom prst="line">
            <a:avLst/>
          </a:prstGeom>
          <a:ln>
            <a:solidFill>
              <a:srgbClr val="FF0000"/>
            </a:solidFill>
          </a:ln>
          <a:extLst>
            <a:ext uri="{91240B29-F687-4F45-9708-019B960494DF}"/>
            <a:ext uri="{AF507438-7753-43E0-B8FC-AC1667EBCBE1}"/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6548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4191000"/>
          </a:xfrm>
        </p:spPr>
        <p:txBody>
          <a:bodyPr/>
          <a:lstStyle/>
          <a:p>
            <a:pPr algn="ctr">
              <a:buFontTx/>
              <a:buNone/>
            </a:pPr>
            <a:endParaRPr lang="ru-RU" sz="2800" u="sng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u="sng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990600" y="0"/>
            <a:ext cx="7315200" cy="715962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Устный счёт</a:t>
            </a:r>
            <a:endParaRPr lang="ru-RU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4" descr="s1200.jfif"/>
          <p:cNvPicPr>
            <a:picLocks noChangeAspect="1"/>
          </p:cNvPicPr>
          <p:nvPr/>
        </p:nvPicPr>
        <p:blipFill>
          <a:blip r:embed="rId3" cstate="print"/>
          <a:srcRect l="8749" t="10001" r="9859" b="16080"/>
          <a:stretch>
            <a:fillRect/>
          </a:stretch>
        </p:blipFill>
        <p:spPr bwMode="auto">
          <a:xfrm>
            <a:off x="1676400" y="1371600"/>
            <a:ext cx="5486400" cy="37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686800" y="64008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685800" y="1066800"/>
            <a:ext cx="7543800" cy="4191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Прочитай задачу</a:t>
            </a:r>
          </a:p>
          <a:p>
            <a:pPr algn="ctr">
              <a:buFontTx/>
              <a:buNone/>
            </a:pPr>
            <a:endParaRPr lang="ru-RU" sz="1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В школьной библиотеке 2 шкафа, в каждом по 4 полки. На рисунке указано, сколько книг на каждой полке. Попробуйте, не производя сложения, с помощью сравнения чисел сказать, в каком шкафу книг больше:</a:t>
            </a:r>
          </a:p>
          <a:p>
            <a:endParaRPr lang="ru-RU" smtClean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143000" y="0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Задача</a:t>
            </a:r>
          </a:p>
        </p:txBody>
      </p:sp>
      <p:pic>
        <p:nvPicPr>
          <p:cNvPr id="6" name="Рисунок 5" descr="JULSMYKwrpw.jpg"/>
          <p:cNvPicPr>
            <a:picLocks noChangeAspect="1"/>
          </p:cNvPicPr>
          <p:nvPr/>
        </p:nvPicPr>
        <p:blipFill>
          <a:blip r:embed="rId3" cstate="print"/>
          <a:srcRect l="5410" t="48889" r="951" b="20000"/>
          <a:stretch>
            <a:fillRect/>
          </a:stretch>
        </p:blipFill>
        <p:spPr>
          <a:xfrm>
            <a:off x="2209800" y="3886200"/>
            <a:ext cx="4800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686800" y="64770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315200" cy="646331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Сообщение темы урока</a:t>
            </a:r>
            <a:endParaRPr lang="ru-RU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04800" y="1474788"/>
            <a:ext cx="8534400" cy="390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каждое выражение?</a:t>
            </a:r>
          </a:p>
          <a:p>
            <a:pPr indent="228600" algn="just" eaLnBrk="0" hangingPunct="0"/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/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30 </a:t>
            </a:r>
            <a:r>
              <a:rPr lang="ru-RU" sz="3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		30 </a:t>
            </a:r>
            <a:r>
              <a:rPr lang="ru-RU" sz="3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</a:t>
            </a:r>
            <a:endParaRPr lang="ru-RU" sz="3600">
              <a:solidFill>
                <a:srgbClr val="000000"/>
              </a:solidFill>
            </a:endParaRPr>
          </a:p>
          <a:p>
            <a:pPr indent="228600" algn="just" eaLnBrk="0" hangingPunct="0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                   30 + 5	</a:t>
            </a:r>
            <a:r>
              <a:rPr lang="ru-RU" sz="3600" u="sng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30 : 5 </a:t>
            </a:r>
            <a:r>
              <a:rPr lang="ru-RU" sz="3600" u="sng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?</a:t>
            </a:r>
          </a:p>
          <a:p>
            <a:pPr indent="228600" algn="just" eaLnBrk="0" hangingPunct="0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hangingPunct="0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hangingPunct="0"/>
            <a:endParaRPr lang="ru-RU">
              <a:solidFill>
                <a:srgbClr val="000000"/>
              </a:solidFill>
            </a:endParaRPr>
          </a:p>
          <a:p>
            <a:pPr indent="228600" eaLnBrk="0" hangingPunct="0"/>
            <a:r>
              <a:rPr lang="ru-RU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Сегодня на уроке познакомимся </a:t>
            </a:r>
          </a:p>
          <a:p>
            <a:pPr indent="228600" eaLnBrk="0" hangingPunct="0"/>
            <a:r>
              <a:rPr lang="ru-RU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с новым арифметическим действием!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066800" y="1981200"/>
            <a:ext cx="6858000" cy="11430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Нарисуйте в ряд 12 кружков.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Разделите их на группы по 4 кружка.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Сколько групп у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тебя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получилось? 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914400" y="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по теме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990600"/>
            <a:ext cx="6934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Откройте учебник на странице 88. Задание 1</a:t>
            </a:r>
          </a:p>
        </p:txBody>
      </p:sp>
      <p:pic>
        <p:nvPicPr>
          <p:cNvPr id="717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86200"/>
            <a:ext cx="50292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4770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914400" y="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по теме урока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228600" y="1268358"/>
            <a:ext cx="8382000" cy="42780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8600" eaLnBrk="0" hangingPunct="0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кружков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разделили на группы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eaLnBrk="0" hangingPunct="0"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4 кружка и получили 3 группы. </a:t>
            </a:r>
          </a:p>
          <a:p>
            <a:pPr indent="228600" algn="just" eaLnBrk="0" hangingPunct="0">
              <a:buFont typeface="Wingdings" pitchFamily="2" charset="2"/>
              <a:buChar char="ü"/>
            </a:pPr>
            <a:endParaRPr lang="ru-RU" sz="3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eaLnBrk="0" hangingPunct="0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4 =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/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/>
            <a:endParaRPr lang="ru-RU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eaLnBrk="0"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объясняет каждый знак в этой записи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Какой знак обозначает действие деления?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686800" y="64770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6858000" cy="792163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Выполните практические действия 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2 задании на странице 88</a:t>
            </a:r>
            <a:endParaRPr lang="ru-RU" sz="2400" b="1" smtClean="0">
              <a:solidFill>
                <a:srgbClr val="FF0000"/>
              </a:solidFill>
            </a:endParaRPr>
          </a:p>
        </p:txBody>
      </p:sp>
      <p:pic>
        <p:nvPicPr>
          <p:cNvPr id="8195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3048000"/>
            <a:ext cx="5410200" cy="990600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066800" y="1524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по теме урока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6548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066800" y="1524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по теме урока</a:t>
            </a: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2514600" y="9906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Задание № 3 страница 89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304800" y="1600200"/>
            <a:ext cx="8382000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Сколько учеников было в классе? </a:t>
            </a:r>
          </a:p>
          <a:p>
            <a:pPr indent="228600" algn="just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Сколько человек сидело за партой?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– Сколько парт они занимали?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– Какое число на какое нужно разделить, чтобы получить ответ на этот вопрос?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– С помощью счетных палочек найдите, какое число получится в результате этого деления</a:t>
            </a:r>
            <a:r>
              <a:rPr lang="ru-RU" sz="1400" dirty="0">
                <a:latin typeface="Times New Roman" pitchFamily="18" charset="0"/>
                <a:cs typeface="Calibri" pitchFamily="34" charset="0"/>
              </a:rPr>
              <a:t>.</a:t>
            </a:r>
            <a:endParaRPr lang="ru-RU" dirty="0"/>
          </a:p>
        </p:txBody>
      </p:sp>
      <p:pic>
        <p:nvPicPr>
          <p:cNvPr id="9221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6581775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2362200" y="4800600"/>
            <a:ext cx="4572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Запишите действие деления с помощью специального знака: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: 2 = 10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458200" y="66548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248</Words>
  <Application>Microsoft Office PowerPoint</Application>
  <PresentationFormat>Экран (4:3)</PresentationFormat>
  <Paragraphs>56</Paragraphs>
  <Slides>10</Slides>
  <Notes>3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powerpoint-template-24</vt:lpstr>
      <vt:lpstr>Деление. Знак «:»</vt:lpstr>
      <vt:lpstr>Слайд 2</vt:lpstr>
      <vt:lpstr>Устный счёт</vt:lpstr>
      <vt:lpstr>Слайд 4</vt:lpstr>
      <vt:lpstr>Сообщение темы урока</vt:lpstr>
      <vt:lpstr>Слайд 6</vt:lpstr>
      <vt:lpstr>Слайд 7</vt:lpstr>
      <vt:lpstr> Выполните практические действия  во 2 задании на странице 88</vt:lpstr>
      <vt:lpstr>Слайд 9</vt:lpstr>
      <vt:lpstr>Слайд 10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Админ</cp:lastModifiedBy>
  <cp:revision>175</cp:revision>
  <dcterms:created xsi:type="dcterms:W3CDTF">2007-04-02T02:11:51Z</dcterms:created>
  <dcterms:modified xsi:type="dcterms:W3CDTF">2020-04-14T09:33:42Z</dcterms:modified>
</cp:coreProperties>
</file>