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8"/>
  </p:handoutMasterIdLst>
  <p:sldIdLst>
    <p:sldId id="256" r:id="rId2"/>
    <p:sldId id="261" r:id="rId3"/>
    <p:sldId id="265" r:id="rId4"/>
    <p:sldId id="267" r:id="rId5"/>
    <p:sldId id="266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2319"/>
    <a:srgbClr val="173A8D"/>
    <a:srgbClr val="003374"/>
    <a:srgbClr val="C9A093"/>
    <a:srgbClr val="F1F1F1"/>
    <a:srgbClr val="385592"/>
    <a:srgbClr val="3A5896"/>
    <a:srgbClr val="1D3C7A"/>
    <a:srgbClr val="21396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06" y="1"/>
            <a:ext cx="7839635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" y="0"/>
            <a:ext cx="9144000" cy="16328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8" name="Rectangle 3"/>
          <p:cNvSpPr/>
          <p:nvPr/>
        </p:nvSpPr>
        <p:spPr>
          <a:xfrm>
            <a:off x="2091707" y="592753"/>
            <a:ext cx="4891826" cy="2353169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4"/>
          <p:cNvSpPr/>
          <p:nvPr/>
        </p:nvSpPr>
        <p:spPr>
          <a:xfrm>
            <a:off x="1910174" y="459652"/>
            <a:ext cx="5254893" cy="2619375"/>
          </a:xfrm>
          <a:prstGeom prst="rect">
            <a:avLst/>
          </a:prstGeom>
          <a:noFill/>
          <a:ln w="698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926078" y="1846595"/>
            <a:ext cx="5252936" cy="68726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Литературное чтение</a:t>
            </a:r>
            <a:endParaRPr lang="en-US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Речевая разминка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5459" y="1232265"/>
            <a:ext cx="7869891" cy="4711234"/>
          </a:xfrm>
        </p:spPr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Прочитайте скороговорку сначала медленно, </a:t>
            </a:r>
          </a:p>
          <a:p>
            <a:pPr algn="ctr">
              <a:lnSpc>
                <a:spcPct val="100000"/>
              </a:lnSpc>
              <a:buNone/>
            </a:pPr>
            <a:r>
              <a:rPr lang="ru-RU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четко произнося слова, затем наращивая темп: </a:t>
            </a:r>
          </a:p>
          <a:p>
            <a:pPr algn="ctr"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Рапортовал, да не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дорапортовал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дорапортовывал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, да зарапортовался.</a:t>
            </a:r>
          </a:p>
          <a:p>
            <a:pPr algn="ctr">
              <a:buNone/>
            </a:pP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 cstate="print"/>
          <a:stretch>
            <a:fillRect/>
          </a:stretch>
        </p:blipFill>
        <p:spPr>
          <a:xfrm>
            <a:off x="8371192" y="5525851"/>
            <a:ext cx="203200" cy="20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2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Фёдор Иванович Тютчев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40092" y="1877439"/>
            <a:ext cx="4173167" cy="203298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Русский лирик, поэт-мыслитель, дипломат, консервативный публицист, член-корреспондент Императорской Санкт-Петербургской Академии Наук с 1857 года, тайный советник.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e10252f4-5670-4245-ad43-6af1c32d36fc_m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346" y="1572948"/>
            <a:ext cx="3249556" cy="40450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0" y="1006973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«Мысль изреченная есть ложь!»</a:t>
            </a:r>
          </a:p>
        </p:txBody>
      </p:sp>
      <p:pic>
        <p:nvPicPr>
          <p:cNvPr id="9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8186366" y="5379936"/>
            <a:ext cx="203200" cy="20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53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089" y="0"/>
            <a:ext cx="7839635" cy="1337732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Фёдор Иванович Тютчев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529189" y="5048656"/>
            <a:ext cx="4173167" cy="203298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Страница 120</a:t>
            </a:r>
          </a:p>
          <a:p>
            <a:pPr algn="ctr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«Зима недаром злится»</a:t>
            </a:r>
          </a:p>
        </p:txBody>
      </p:sp>
      <p:pic>
        <p:nvPicPr>
          <p:cNvPr id="6" name="Рисунок 5" descr="e10252f4-5670-4245-ad43-6af1c32d36fc_m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9837" y="1916512"/>
            <a:ext cx="4211703" cy="2811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0" y="1104249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«Мысль изреченная есть ложь!»</a:t>
            </a:r>
          </a:p>
        </p:txBody>
      </p:sp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8682476" y="5428575"/>
            <a:ext cx="203200" cy="20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71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089" y="0"/>
            <a:ext cx="7839635" cy="1337732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Фёдор Иванович Тютчев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889115" y="1614792"/>
            <a:ext cx="6254885" cy="203298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Почему слова «Весна» и «Зима» написаны в стихотворении с большой буквы? Кто из них старше? У кого скверный характер? Подтвердите строчками из текста, из которых ясно, что Весна еще ребенок.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 теперь найдите строчки, которые подтверждают, что Весна и ведет себя как дитя.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Прочитайте строчки, из которых видно, что поэт изображает зиму как живое существо.</a:t>
            </a:r>
          </a:p>
          <a:p>
            <a:pPr>
              <a:buFont typeface="Wingdings" pitchFamily="2" charset="2"/>
              <a:buChar char="ü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Найди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подтверждение того, что весна изображена как живое существо.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Какие именно слова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слова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названия предметов? признаков? действий?) помогают поэту «оживить» природные явления? Прочитайте только эти слова. </a:t>
            </a:r>
          </a:p>
          <a:p>
            <a:pPr algn="ctr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e10252f4-5670-4245-ad43-6af1c32d36fc_m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564" y="1848255"/>
            <a:ext cx="2462498" cy="3283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0" y="1104249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«Мысль изреченная есть ложь!»</a:t>
            </a:r>
          </a:p>
        </p:txBody>
      </p:sp>
      <p:pic>
        <p:nvPicPr>
          <p:cNvPr id="10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589064" y="5613400"/>
            <a:ext cx="203200" cy="20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56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906" y="340468"/>
            <a:ext cx="7839635" cy="997264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9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Итог урока</a:t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4" name="Group 92"/>
          <p:cNvGrpSpPr>
            <a:grpSpLocks/>
          </p:cNvGrpSpPr>
          <p:nvPr/>
        </p:nvGrpSpPr>
        <p:grpSpPr bwMode="auto">
          <a:xfrm>
            <a:off x="1011678" y="1511480"/>
            <a:ext cx="7451386" cy="530225"/>
            <a:chOff x="1269" y="1296"/>
            <a:chExt cx="3193" cy="334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gray">
            <a:xfrm>
              <a:off x="1411" y="1296"/>
              <a:ext cx="3051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ru-RU" sz="2400" dirty="0">
                  <a:solidFill>
                    <a:schemeClr val="tx1"/>
                  </a:solidFill>
                  <a:ea typeface="Calibri" pitchFamily="34" charset="0"/>
                  <a:cs typeface="Times New Roman" pitchFamily="18" charset="0"/>
                </a:rPr>
                <a:t>–</a:t>
              </a:r>
              <a:r>
                <a:rPr lang="ru-RU" sz="2400" dirty="0"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С каким произведением познакомились?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7" name="Group 55"/>
            <p:cNvGrpSpPr>
              <a:grpSpLocks/>
            </p:cNvGrpSpPr>
            <p:nvPr/>
          </p:nvGrpSpPr>
          <p:grpSpPr bwMode="auto">
            <a:xfrm>
              <a:off x="1269" y="1324"/>
              <a:ext cx="249" cy="298"/>
              <a:chOff x="1415" y="1276"/>
              <a:chExt cx="249" cy="298"/>
            </a:xfrm>
          </p:grpSpPr>
          <p:grpSp>
            <p:nvGrpSpPr>
              <p:cNvPr id="8" name="Group 56"/>
              <p:cNvGrpSpPr>
                <a:grpSpLocks/>
              </p:cNvGrpSpPr>
              <p:nvPr/>
            </p:nvGrpSpPr>
            <p:grpSpPr bwMode="auto">
              <a:xfrm>
                <a:off x="1415" y="1276"/>
                <a:ext cx="249" cy="298"/>
                <a:chOff x="1415" y="1276"/>
                <a:chExt cx="249" cy="298"/>
              </a:xfrm>
            </p:grpSpPr>
            <p:pic>
              <p:nvPicPr>
                <p:cNvPr id="10" name="Picture 57" descr="Picture2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1" name="Oval 58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10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rgbClr val="FF990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" name="Oval 59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199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>
                        <a:gamma/>
                        <a:shade val="63529"/>
                        <a:invGamma/>
                      </a:srgbClr>
                    </a:gs>
                    <a:gs pos="100000">
                      <a:srgbClr val="FF990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13" name="Picture 60" descr="Picture1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68" y="1284"/>
                  <a:ext cx="133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9" name="Text Box 61"/>
              <p:cNvSpPr txBox="1">
                <a:spLocks noChangeArrowheads="1"/>
              </p:cNvSpPr>
              <p:nvPr/>
            </p:nvSpPr>
            <p:spPr bwMode="gray">
              <a:xfrm>
                <a:off x="1441" y="1292"/>
                <a:ext cx="15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rgbClr val="FFFFFF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14" name="Group 93"/>
          <p:cNvGrpSpPr>
            <a:grpSpLocks/>
          </p:cNvGrpSpPr>
          <p:nvPr/>
        </p:nvGrpSpPr>
        <p:grpSpPr bwMode="auto">
          <a:xfrm>
            <a:off x="963038" y="2273480"/>
            <a:ext cx="7529209" cy="549275"/>
            <a:chOff x="1268" y="1776"/>
            <a:chExt cx="3720" cy="346"/>
          </a:xfrm>
        </p:grpSpPr>
        <p:sp>
          <p:nvSpPr>
            <p:cNvPr id="15" name="AutoShape 13"/>
            <p:cNvSpPr>
              <a:spLocks noChangeArrowheads="1"/>
            </p:cNvSpPr>
            <p:nvPr/>
          </p:nvSpPr>
          <p:spPr bwMode="gray">
            <a:xfrm>
              <a:off x="1422" y="1776"/>
              <a:ext cx="3566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ru-RU" dirty="0"/>
            </a:p>
          </p:txBody>
        </p:sp>
        <p:sp>
          <p:nvSpPr>
            <p:cNvPr id="16" name="Text Box 21"/>
            <p:cNvSpPr txBox="1">
              <a:spLocks noChangeArrowheads="1"/>
            </p:cNvSpPr>
            <p:nvPr/>
          </p:nvSpPr>
          <p:spPr bwMode="gray">
            <a:xfrm>
              <a:off x="1525" y="1824"/>
              <a:ext cx="327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0" algn="ctr"/>
              <a:r>
                <a:rPr lang="ru-RU" sz="2400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- Кто автор? </a:t>
              </a:r>
              <a:endParaRPr lang="ru-RU" sz="3200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7" name="Group 62"/>
            <p:cNvGrpSpPr>
              <a:grpSpLocks/>
            </p:cNvGrpSpPr>
            <p:nvPr/>
          </p:nvGrpSpPr>
          <p:grpSpPr bwMode="auto">
            <a:xfrm>
              <a:off x="1268" y="1824"/>
              <a:ext cx="266" cy="298"/>
              <a:chOff x="1414" y="1776"/>
              <a:chExt cx="266" cy="298"/>
            </a:xfrm>
          </p:grpSpPr>
          <p:grpSp>
            <p:nvGrpSpPr>
              <p:cNvPr id="18" name="Group 63"/>
              <p:cNvGrpSpPr>
                <a:grpSpLocks/>
              </p:cNvGrpSpPr>
              <p:nvPr/>
            </p:nvGrpSpPr>
            <p:grpSpPr bwMode="auto">
              <a:xfrm>
                <a:off x="1414" y="1776"/>
                <a:ext cx="266" cy="298"/>
                <a:chOff x="1415" y="1276"/>
                <a:chExt cx="266" cy="298"/>
              </a:xfrm>
            </p:grpSpPr>
            <p:pic>
              <p:nvPicPr>
                <p:cNvPr id="20" name="Picture 64" descr="Picture2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" name="Oval 65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/>
                    </a:gs>
                    <a:gs pos="100000">
                      <a:srgbClr val="FCF71A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" name="Oval 66"/>
                <p:cNvSpPr>
                  <a:spLocks noChangeArrowheads="1"/>
                </p:cNvSpPr>
                <p:nvPr/>
              </p:nvSpPr>
              <p:spPr bwMode="gray">
                <a:xfrm flipH="1">
                  <a:off x="1417" y="1276"/>
                  <a:ext cx="233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>
                        <a:gamma/>
                        <a:shade val="63529"/>
                        <a:invGamma/>
                      </a:srgbClr>
                    </a:gs>
                    <a:gs pos="100000">
                      <a:srgbClr val="FCF71A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23" name="Picture 67" descr="Picture1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9" name="Text Box 68"/>
              <p:cNvSpPr txBox="1">
                <a:spLocks noChangeArrowheads="1"/>
              </p:cNvSpPr>
              <p:nvPr/>
            </p:nvSpPr>
            <p:spPr bwMode="gray">
              <a:xfrm>
                <a:off x="1440" y="1792"/>
                <a:ext cx="20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2</a:t>
                </a:r>
              </a:p>
            </p:txBody>
          </p:sp>
        </p:grpSp>
      </p:grpSp>
      <p:sp>
        <p:nvSpPr>
          <p:cNvPr id="56" name="Заголовок 1"/>
          <p:cNvSpPr txBox="1">
            <a:spLocks/>
          </p:cNvSpPr>
          <p:nvPr/>
        </p:nvSpPr>
        <p:spPr>
          <a:xfrm>
            <a:off x="772395" y="3197158"/>
            <a:ext cx="7839635" cy="997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Домашнее задание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ru-RU" sz="4000" b="1" i="0" u="none" strike="noStrike" kern="1200" cap="none" spc="0" normalizeH="0" baseline="0" noProof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0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262648" y="3835409"/>
            <a:ext cx="86089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120 выучить стихотворение </a:t>
            </a:r>
          </a:p>
          <a:p>
            <a:pPr algn="ctr"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Ф. Тютчева «Зима недаром злится» </a:t>
            </a:r>
          </a:p>
          <a:p>
            <a:pPr algn="ctr"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 менее 3-х столбиков</a:t>
            </a:r>
          </a:p>
        </p:txBody>
      </p:sp>
      <p:pic>
        <p:nvPicPr>
          <p:cNvPr id="2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8118272" y="5457758"/>
            <a:ext cx="203200" cy="2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546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38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1149</TotalTime>
  <Words>226</Words>
  <Application>Microsoft Office PowerPoint</Application>
  <PresentationFormat>Экран (4:3)</PresentationFormat>
  <Paragraphs>29</Paragraphs>
  <Slides>6</Slides>
  <Notes>0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Wingdings</vt:lpstr>
      <vt:lpstr>Office Theme</vt:lpstr>
      <vt:lpstr>Литературное чтение</vt:lpstr>
      <vt:lpstr>Речевая разминка</vt:lpstr>
      <vt:lpstr>Фёдор Иванович Тютчев</vt:lpstr>
      <vt:lpstr>Фёдор Иванович Тютчев</vt:lpstr>
      <vt:lpstr>Фёдор Иванович Тютчев</vt:lpstr>
      <vt:lpstr>Итог урока </vt:lpstr>
    </vt:vector>
  </TitlesOfParts>
  <Company>PJSC "New Engineering Technologies"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Dmitrij</cp:lastModifiedBy>
  <cp:revision>90</cp:revision>
  <dcterms:created xsi:type="dcterms:W3CDTF">2016-11-18T14:12:19Z</dcterms:created>
  <dcterms:modified xsi:type="dcterms:W3CDTF">2021-12-28T22:41:16Z</dcterms:modified>
</cp:coreProperties>
</file>