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E006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5665B-D7E9-4DEF-8FC5-CF97FB764938}" type="datetimeFigureOut">
              <a:rPr lang="zh-CN" altLang="en-US" smtClean="0"/>
              <a:pPr/>
              <a:t>2016/3/24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0D62A-0EDC-4DC8-9C32-FB765812F0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44472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2571750" y="142875"/>
            <a:ext cx="6357938" cy="157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表格占位符 13"/>
          <p:cNvSpPr>
            <a:spLocks noGrp="1"/>
          </p:cNvSpPr>
          <p:nvPr>
            <p:ph type="tbl" sz="quarter" idx="10"/>
          </p:nvPr>
        </p:nvSpPr>
        <p:spPr>
          <a:xfrm>
            <a:off x="3143239" y="2714625"/>
            <a:ext cx="5572165" cy="285751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таблицы</a:t>
            </a:r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1"/>
          </p:nvPr>
        </p:nvSpPr>
        <p:spPr>
          <a:xfrm>
            <a:off x="428596" y="428604"/>
            <a:ext cx="2500313" cy="2214563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3143240" y="1428736"/>
            <a:ext cx="5572136" cy="114301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3143250" y="500063"/>
            <a:ext cx="3714750" cy="7858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Art 占位符 6"/>
          <p:cNvSpPr>
            <a:spLocks noGrp="1"/>
          </p:cNvSpPr>
          <p:nvPr>
            <p:ph type="dgm" sz="quarter" idx="10"/>
          </p:nvPr>
        </p:nvSpPr>
        <p:spPr>
          <a:xfrm>
            <a:off x="3071802" y="571480"/>
            <a:ext cx="5214974" cy="4071966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 SmartArt</a:t>
            </a:r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1"/>
          </p:nvPr>
        </p:nvSpPr>
        <p:spPr>
          <a:xfrm>
            <a:off x="714375" y="571480"/>
            <a:ext cx="2143125" cy="4000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2"/>
          </p:nvPr>
        </p:nvSpPr>
        <p:spPr>
          <a:xfrm>
            <a:off x="3071813" y="4786313"/>
            <a:ext cx="3429000" cy="7858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表占位符 2"/>
          <p:cNvSpPr>
            <a:spLocks noGrp="1"/>
          </p:cNvSpPr>
          <p:nvPr>
            <p:ph type="chart" sz="quarter" idx="10"/>
          </p:nvPr>
        </p:nvSpPr>
        <p:spPr>
          <a:xfrm>
            <a:off x="1785918" y="714356"/>
            <a:ext cx="5572125" cy="414337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диаграммы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4500563" y="5000625"/>
            <a:ext cx="2857500" cy="85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00063" y="1143000"/>
            <a:ext cx="8143875" cy="1428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3857620" y="142875"/>
            <a:ext cx="5000630" cy="1643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571472" y="428604"/>
            <a:ext cx="8358216" cy="157163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Памятка  для взрослых  по определению признаков употребления наркотических средств и психотропных веществ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zh-CN" altLang="en-US" sz="4000" dirty="0" smtClean="0">
              <a:solidFill>
                <a:srgbClr val="FE0067"/>
              </a:solidFill>
            </a:endParaRPr>
          </a:p>
          <a:p>
            <a:pPr>
              <a:buNone/>
            </a:pPr>
            <a:endParaRPr lang="zh-CN" altLang="en-US" sz="2800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Понять, чтобы помочь.  Знать, чтобы уберечь.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иаграмма 1"/>
          <p:cNvSpPr>
            <a:spLocks noGrp="1"/>
          </p:cNvSpPr>
          <p:nvPr>
            <p:ph type="chart" sz="quarter" idx="10"/>
          </p:nvPr>
        </p:nvSpPr>
        <p:spPr/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3071802" y="4857760"/>
            <a:ext cx="4857784" cy="1071569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Очевидные    признаки:</a:t>
            </a:r>
          </a:p>
          <a:p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714348" y="571481"/>
            <a:ext cx="814393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Бледность кожи;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• Сильно расширенные или суженные зрачки, покрасневшие или мутные глаза;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• Замедленная, несвязная речь;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• Потеря аппетита, похудение или чрезмерное употребление пищи;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• Хронический кашель;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• Плохая координация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движений:пошатывание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или спотыкания;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• Коричневый налет на языке, отечность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иаграмма 1"/>
          <p:cNvSpPr>
            <a:spLocks noGrp="1"/>
          </p:cNvSpPr>
          <p:nvPr>
            <p:ph type="chart" sz="quarter" idx="10"/>
          </p:nvPr>
        </p:nvSpPr>
        <p:spPr>
          <a:xfrm>
            <a:off x="1785918" y="3429000"/>
            <a:ext cx="5572125" cy="1428731"/>
          </a:xfrm>
        </p:spPr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714612" y="5000624"/>
            <a:ext cx="6000792" cy="1071581"/>
          </a:xfrm>
        </p:spPr>
        <p:txBody>
          <a:bodyPr/>
          <a:lstStyle/>
          <a:p>
            <a:r>
              <a:rPr lang="ru-RU" sz="2000" b="1" dirty="0" smtClean="0"/>
              <a:t>факторы </a:t>
            </a:r>
            <a:r>
              <a:rPr lang="ru-RU" sz="2000" b="1" dirty="0" smtClean="0"/>
              <a:t>риска, которые способные спровоцировать употребление наркотических средств и психотропных </a:t>
            </a:r>
            <a:r>
              <a:rPr lang="ru-RU" sz="2000" b="1" dirty="0" smtClean="0"/>
              <a:t>веществ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500042"/>
            <a:ext cx="828680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особенности характера (аффективная неустойчивость, импульсивность, нестабильность отношений, преобладание чувства одиночества, пустоты, неприятие и недопонимание социальных норм и ценностей, недостаточный самоконтроль и самодисциплина)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фактор нарушенной семейной системы: неполные семьи, вновь созданные семьи;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склонность 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девиантному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делинквентному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поведению;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наличие задержки психического и физического развития,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негативное влияния на подростков групп сверстников;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злоупотребление спиртными напитками и наркотическими средствами, и психотропными веществами в семье несовершеннолетнего.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иаграмма 1"/>
          <p:cNvSpPr>
            <a:spLocks noGrp="1"/>
          </p:cNvSpPr>
          <p:nvPr>
            <p:ph type="chart" sz="quarter" idx="10"/>
          </p:nvPr>
        </p:nvSpPr>
        <p:spPr/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3714744" y="4929198"/>
            <a:ext cx="4786345" cy="928677"/>
          </a:xfrm>
        </p:spPr>
        <p:txBody>
          <a:bodyPr/>
          <a:lstStyle/>
          <a:p>
            <a:r>
              <a:rPr lang="ru-RU" b="1" dirty="0" smtClean="0"/>
              <a:t>Клинические признаки употребления НС и </a:t>
            </a:r>
            <a:r>
              <a:rPr lang="ru-RU" b="1" dirty="0" smtClean="0"/>
              <a:t>ПВ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57158" y="357166"/>
            <a:ext cx="792961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Опиатная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группа наркотиков.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употребления данной группы наркотиков характерно: сужение зрачков до точечных, которые не расширяются даже в темноте, либо незначительно реагируют на световые раздражители. Выраженная бледность кожи, наличие следов инъекций, ожогов, ссадин но ходу локализации вен. Выраженная сонливость, вялость, расслабленность. Характерны движения почесывания (за счет выброса гистамина и расширения сосудов - зуд кожи). Отмечаются артериальная гипотония, брадикардия, гипотермия, угнетение дыхания, сниженная моторная активность кишечника. Подавление рефлекса выделения мочи. Снижение болевой чувствительности.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иаграмма 1"/>
          <p:cNvSpPr>
            <a:spLocks noGrp="1"/>
          </p:cNvSpPr>
          <p:nvPr>
            <p:ph type="chart" sz="quarter" idx="10"/>
          </p:nvPr>
        </p:nvSpPr>
        <p:spPr/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3357554" y="5000625"/>
            <a:ext cx="5429287" cy="857250"/>
          </a:xfrm>
        </p:spPr>
        <p:txBody>
          <a:bodyPr/>
          <a:lstStyle/>
          <a:p>
            <a:r>
              <a:rPr lang="ru-RU" b="1" dirty="0" smtClean="0"/>
              <a:t>Клинические признаки употребления НС и </a:t>
            </a:r>
            <a:r>
              <a:rPr lang="ru-RU" b="1" dirty="0" smtClean="0"/>
              <a:t>ПВ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714348" y="357166"/>
            <a:ext cx="7429552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Марихуана, курительные смеси и аналоги.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употреблении характерно: инфекция склер, зрачки расширены; Артериальное давление повышено, пульс учащен. Тонус мышц снижен, мочевыделение затруднено или усиленно. Нарушение речевой способности, кожной чувствительности . Наблюдается нарушение координации движений, тремор пальцев рук, иногда дрожание всего тела. Нарушается чувство реальности происходящего, нарушается восприятие длительности времени и пространства. Появляются чувство довольства, эйфория, смех. Обращает внимание дурашливое поведение и смешливость. Неудержимый смех без повода при групповом употреблении наркотика.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иаграмма 1"/>
          <p:cNvSpPr>
            <a:spLocks noGrp="1"/>
          </p:cNvSpPr>
          <p:nvPr>
            <p:ph type="chart" sz="quarter" idx="10"/>
          </p:nvPr>
        </p:nvSpPr>
        <p:spPr/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3357554" y="5000625"/>
            <a:ext cx="5429287" cy="857250"/>
          </a:xfrm>
        </p:spPr>
        <p:txBody>
          <a:bodyPr/>
          <a:lstStyle/>
          <a:p>
            <a:r>
              <a:rPr lang="ru-RU" b="1" dirty="0" smtClean="0"/>
              <a:t>Клинические признаки употребления НС и </a:t>
            </a:r>
            <a:r>
              <a:rPr lang="ru-RU" b="1" dirty="0" smtClean="0"/>
              <a:t>ПВ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142976" y="571480"/>
            <a:ext cx="7358114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Летучие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ингалянты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(пары химических веществ), здесь характерно: нарушение речи, замедление реакций, сонливость, потеря болевой чувствительности, галлюцинации, бред, потеря способности к ориентации, мышечная слабость, чувствительность к свету. Чувство - эйфории, легкости, невесомости, полное не восприятие окружающего мира.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иаграмма 1"/>
          <p:cNvSpPr>
            <a:spLocks noGrp="1"/>
          </p:cNvSpPr>
          <p:nvPr>
            <p:ph type="chart" sz="quarter" idx="10"/>
          </p:nvPr>
        </p:nvSpPr>
        <p:spPr/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3357554" y="5000625"/>
            <a:ext cx="5429287" cy="857250"/>
          </a:xfrm>
        </p:spPr>
        <p:txBody>
          <a:bodyPr/>
          <a:lstStyle/>
          <a:p>
            <a:r>
              <a:rPr lang="ru-RU" b="1" dirty="0" smtClean="0"/>
              <a:t>Клинические признаки употребления НС и </a:t>
            </a:r>
            <a:r>
              <a:rPr lang="ru-RU" b="1" dirty="0" smtClean="0"/>
              <a:t>ПВ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42910" y="357166"/>
            <a:ext cx="735811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Психостимуляторы.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Соматическими признаками опьянения являются: выраженная тахикардия, гипертензия, бледность лица, сухость во рту (постоянно облизывают губы). Глаза блестят, расширенные зрачки и не суживаются даже на ярком свете, мелкий тремор пальцев рук, повышенная потливость, влажность кожных покровов. Лицо краснеет. Появляется ощущение ползания мурашек, ощущение, что «волосы встают дыбом на голове». Приподнятое настроение и повышенная активность вплоть до суетливости. Сон отсутствует. Возможны не координированные резкие движения, и судорожные подергивания мышц. Раздраженность и агрессивность.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иаграмма 1"/>
          <p:cNvSpPr>
            <a:spLocks noGrp="1"/>
          </p:cNvSpPr>
          <p:nvPr>
            <p:ph type="chart" sz="quarter" idx="10"/>
          </p:nvPr>
        </p:nvSpPr>
        <p:spPr/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472" y="285728"/>
            <a:ext cx="800105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случае выявления у несовершеннолетних указанных симптомов необходимо обратится в медицинскую организацию для проведения диагностики, консультирования, и/или самостоятельно в домашних условиях провести экспресс тестирование на предмет потребления НС и ПВ.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Единая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социально-психологическая служба «Телефон доверия»: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8-800-101-1212; 8-800-101-1200.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Детский телефон доверия, для детей, подростков и их родителей: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8-800-2000-122,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иаграмма 1"/>
          <p:cNvSpPr>
            <a:spLocks noGrp="1"/>
          </p:cNvSpPr>
          <p:nvPr>
            <p:ph type="chart" sz="quarter" idx="10"/>
          </p:nvPr>
        </p:nvSpPr>
        <p:spPr/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785794"/>
            <a:ext cx="842968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только 36% опрошенных родителей полагают, что их дети уже пробовали алкоголь, а подтвердили это 66% учащихся;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только 14% опрошенных родителей думают, что их дети курили, но признались в этом 41% учащихся;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только 5% родителей считают, что их дети употребляли запрещенные наркотические вещества, но этим «баловались» 17% учащихся.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714348" y="785794"/>
            <a:ext cx="8118317" cy="3958456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188640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4000" b="1" spc="50" dirty="0" smtClean="0">
                <a:ln w="1143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Заголовок слайда</a:t>
            </a:r>
            <a:endParaRPr lang="ru-RU" sz="4000" b="1" spc="50" dirty="0">
              <a:ln w="1143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214414" y="1071546"/>
            <a:ext cx="664373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Последствия от употребления наркотических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средств и психотропных веществ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(далее - НС и ПВ) тяжело сказывается на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организме человека, особенно несовершеннолетнего,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поэтому актуальной является задача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раннего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выявления употребления психоактивных веществ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еще на начальной стадии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иаграмма 1"/>
          <p:cNvSpPr>
            <a:spLocks noGrp="1"/>
          </p:cNvSpPr>
          <p:nvPr>
            <p:ph type="chart" sz="quarter" idx="10"/>
          </p:nvPr>
        </p:nvSpPr>
        <p:spPr>
          <a:xfrm>
            <a:off x="1142976" y="642918"/>
            <a:ext cx="5572125" cy="4143375"/>
          </a:xfrm>
        </p:spPr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3428992" y="5000625"/>
            <a:ext cx="5072097" cy="857250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Первые настораживающие признаки употребления НС и ПВ</a:t>
            </a:r>
            <a:r>
              <a:rPr lang="ru-RU" sz="2400" b="1" dirty="0" smtClean="0"/>
              <a:t>:</a:t>
            </a:r>
            <a:endParaRPr lang="ru-RU" sz="2400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57224" y="928670"/>
            <a:ext cx="757242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Прогулы в  школе  по   непонятным причинам;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Наличие значительных сумм денег из неизвестного источника;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Частая, непредсказуемая, резкая смена настроения;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Неопрятность внешнего вида;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Исходящий  от  одежды  запах   ацетона, растворителя  или  уксуса;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иаграмма 1"/>
          <p:cNvSpPr>
            <a:spLocks noGrp="1"/>
          </p:cNvSpPr>
          <p:nvPr>
            <p:ph type="chart" sz="quarter" idx="10"/>
          </p:nvPr>
        </p:nvSpPr>
        <p:spPr/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786050" y="4857760"/>
            <a:ext cx="5143536" cy="1071569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Первые настораживающие признаки употребления НС и ПВ:</a:t>
            </a:r>
            <a:endParaRPr lang="ru-RU" sz="2400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000100" y="642918"/>
            <a:ext cx="664373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Смена одноклассников  на  новых "друзей", которые не заходят на территорию школы, а вызывают подростка с помощью других детей;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Проведение большого количества времени в компаниях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ассоциального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типа;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Потеря интереса к школьным делам, к спортивным и внеклассным занятиям;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иаграмма 1"/>
          <p:cNvSpPr>
            <a:spLocks noGrp="1"/>
          </p:cNvSpPr>
          <p:nvPr>
            <p:ph type="chart" sz="quarter" idx="10"/>
          </p:nvPr>
        </p:nvSpPr>
        <p:spPr/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714612" y="4857760"/>
            <a:ext cx="5214974" cy="1071569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Первые настораживающие признаки употребления НС и ПВ:</a:t>
            </a:r>
            <a:endParaRPr lang="ru-RU" sz="2400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142976" y="500042"/>
            <a:ext cx="685804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Появление новой тематики в рисунках, которые дети часто рисуют в тетрадях, книгах (изображение шприцов, мака, паутины, черепов и в основном в черно-белых тонах);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Интерес подростка к медикаментам и содержанию домашней аптечки.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Частые обманы, изворотливость, лживость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иаграмма 1"/>
          <p:cNvSpPr>
            <a:spLocks noGrp="1"/>
          </p:cNvSpPr>
          <p:nvPr>
            <p:ph type="chart" sz="quarter" idx="10"/>
          </p:nvPr>
        </p:nvSpPr>
        <p:spPr/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3071802" y="4857760"/>
            <a:ext cx="4857784" cy="1071569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Очевидные    признаки:</a:t>
            </a:r>
          </a:p>
          <a:p>
            <a:endParaRPr lang="ru-RU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000100" y="642918"/>
            <a:ext cx="742955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Наличие шприца, игл, флаконов, марганца, уксусной кислоты, ацетона, растворителей;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Следы от уколов, порезы; синяки и нарывы в местах скопления вен;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наличие неизвестных таблеток, порошков, смолы, травы, пачек лекарств снотворного или успокаивающего действия,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папиросы в пачках из-под сигарет, в особенности, когда эти вещи скрываются;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иаграмма 1"/>
          <p:cNvSpPr>
            <a:spLocks noGrp="1"/>
          </p:cNvSpPr>
          <p:nvPr>
            <p:ph type="chart" sz="quarter" idx="10"/>
          </p:nvPr>
        </p:nvSpPr>
        <p:spPr/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3071802" y="4857760"/>
            <a:ext cx="5429288" cy="1071569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Очевидные  признаки:</a:t>
            </a:r>
          </a:p>
          <a:p>
            <a:endParaRPr lang="ru-RU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285852" y="642918"/>
            <a:ext cx="678661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Бинты, пропитанные массой коричневого цвета;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Маленькие закопченные ложечки, капсулы, пузырьки, жестяные банки;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• Жаргон, употребляемый подростками, в котором звучат наркотики.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иаграмма 1"/>
          <p:cNvSpPr>
            <a:spLocks noGrp="1"/>
          </p:cNvSpPr>
          <p:nvPr>
            <p:ph type="chart" sz="quarter" idx="10"/>
          </p:nvPr>
        </p:nvSpPr>
        <p:spPr/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3071802" y="4857760"/>
            <a:ext cx="4857784" cy="107156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857224" y="500042"/>
            <a:ext cx="742955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Избегание общения с родителями;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Постоянные просьбы или требования дать денег;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Поиск и просмотр интернет-сайтов, форумов, содержащих информацию по вариантам потребления, продажи наркотических средств и психотропных веществ;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Частые телефонные звонки и разговор по телефону жаргонными терминами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Частные уходы из дома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Пропажа денег, ценностей, одежды и т.д.,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• Бессонница и беспричинное возбуждение, либо вялость и многочасовой сон.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-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training-01</Template>
  <TotalTime>63</TotalTime>
  <Words>1002</Words>
  <Application>Microsoft Office PowerPoint</Application>
  <PresentationFormat>Экран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training-01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Пользователь</cp:lastModifiedBy>
  <cp:revision>9</cp:revision>
  <dcterms:created xsi:type="dcterms:W3CDTF">2012-07-31T13:58:46Z</dcterms:created>
  <dcterms:modified xsi:type="dcterms:W3CDTF">2016-03-24T08:01:27Z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193013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