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82" d="100"/>
          <a:sy n="82" d="100"/>
        </p:scale>
        <p:origin x="303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black-abstract-wood-text-blue-texture-circle-lens-flare-shape-line-darkness-screenshot-computer-wallpaper-font-125072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9103" r="2910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8" name="Picture 4" descr="E:\Картинки\regnum_picture_14677924641148096_norm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488"/>
            <a:ext cx="5359405" cy="35719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" name="Picture 2" descr="E:\Картинки\black-abstract-wood-text-blue-texture-circle-lens-flare-shape-line-darkness-screenshot-computer-wallpaper-font-12507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0450" r="29101"/>
          <a:stretch>
            <a:fillRect/>
          </a:stretch>
        </p:blipFill>
        <p:spPr bwMode="auto">
          <a:xfrm>
            <a:off x="5143512" y="0"/>
            <a:ext cx="1714488" cy="9144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42852" y="785786"/>
            <a:ext cx="485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П Р О К У Р А Т У Р А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ЧУВАШСКОЙ РЕСПУБЛИКИ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52" y="1618758"/>
            <a:ext cx="48577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П Р О К У Р А Т У Р А </a:t>
            </a:r>
          </a:p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ЦИВИЛЬСКОГО РАЙОНА</a:t>
            </a:r>
            <a:endParaRPr lang="ru-RU" b="1" dirty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11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107924" y="714348"/>
            <a:ext cx="1750076" cy="15001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Прямая соединительная линия 13"/>
          <p:cNvCxnSpPr/>
          <p:nvPr/>
        </p:nvCxnSpPr>
        <p:spPr>
          <a:xfrm rot="5400000">
            <a:off x="571512" y="4572000"/>
            <a:ext cx="91440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715140"/>
            <a:ext cx="5000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СНИФФИНГ СРЕДИ НЕСОВЕРШЕННОЛЕТНИХ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Профилактика</a:t>
            </a:r>
            <a:b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  <a:ea typeface="Tahoma" pitchFamily="34" charset="0"/>
                <a:cs typeface="Tahoma" pitchFamily="34" charset="0"/>
              </a:rPr>
              <a:t>в образовательной организации во исполнение Федерального закона «О профилактике безнадзорности и правонарушений несовершеннолетних»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1438" y="8624190"/>
            <a:ext cx="4929198" cy="23853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2852" y="8604448"/>
            <a:ext cx="4714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chemeClr val="bg1"/>
                </a:solidFill>
                <a:latin typeface="Book Antiqua" pitchFamily="18" charset="0"/>
              </a:rPr>
              <a:t>информационно–справочный материал</a:t>
            </a:r>
            <a:endParaRPr lang="ru-RU" sz="1600" i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\03-013-009-cover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32421" t="14836" r="32422" b="1483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7166" y="1006594"/>
            <a:ext cx="53578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СНИФФИНГ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англ.  </a:t>
            </a:r>
            <a:r>
              <a:rPr lang="en-US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 sniff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нюхать</a:t>
            </a:r>
          </a:p>
          <a:p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Форма токсикомании, при которой состояние токсического опьянения достигается в результате вдыхания углеводородных сжиженных газов (бутан, изобутан, пропан), входящих в состав ряда товаров хозяйственно–бытового назначения.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42" y="571472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ЗНАЧЕНИЕ ТЕРМИНА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28604" y="928662"/>
            <a:ext cx="5214974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28604" y="3213090"/>
            <a:ext cx="5214974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7166" y="3500430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Популяризацию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данной формы токсикомании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предопределило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широкое распространение различной информации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 этом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явлении </a:t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социальных сетях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а в последующем 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целом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информационных ресурсах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информационно–телекоммуникационной сети «Интернет»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66" y="5216918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Распространению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сниффинга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подростковой сфере способствует доступность беспрепятственного приобретения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несовершеннолетними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средств бытовой химии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том числе –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содержащих сжиженные углеводородные газы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66" y="6929454"/>
            <a:ext cx="5357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Сниффинг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форма токсикомании имеет свои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особенности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pic>
        <p:nvPicPr>
          <p:cNvPr id="2052" name="Picture 4" descr="https://static.mk.ru/upload/entities/2019/05/17/06/articles/facebookPicture/72/10/93/93/4c803a0c4edb4e730e78a211323ab4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7715272"/>
            <a:ext cx="1571612" cy="104774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TextBox 13"/>
          <p:cNvSpPr txBox="1"/>
          <p:nvPr/>
        </p:nvSpPr>
        <p:spPr>
          <a:xfrm>
            <a:off x="2071678" y="7429520"/>
            <a:ext cx="350046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Наличие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подростка предметов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бытовой химии или баллончиков для зажигалок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вызывает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особых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опасений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и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настороженности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взрослого человека,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поскольку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«обычная бытовая химия»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может быть в любом доме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Картинки\03-013-009-cover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32421" t="14836" r="32422" b="1483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4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7166" y="957743"/>
            <a:ext cx="35004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 существовании проблемы токсикомании знают немногие, как правило, тревожность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обеспокоенность возникают после того, как что–либо уже произошло.</a:t>
            </a:r>
          </a:p>
          <a:p>
            <a:pPr algn="just"/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ru-RU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Часто даже специалисты 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профилактики и 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педагогические работники 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могут с точностью 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распознать</a:t>
            </a:r>
          </a:p>
          <a:p>
            <a:pPr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опасные признаки, характерные человеку, увлечённому токсикоманией.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Picture 2" descr="https://cdn.freelance.ru/img/portfolio/pics/00/25/E9/2484726.jpg?mt=7bfc40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20" y="2204440"/>
            <a:ext cx="2643206" cy="151030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7" name="TextBox 16"/>
          <p:cNvSpPr txBox="1"/>
          <p:nvPr/>
        </p:nvSpPr>
        <p:spPr>
          <a:xfrm>
            <a:off x="357166" y="4500562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ПРИЗНАКИ, КОТОРЫЕ МОГУТ УКАЗЫВАТЬ</a:t>
            </a:r>
          </a:p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 УПОТРЕБЛЕНИЕ ПОДРОСТКОМ ТОКСИЧЕСКИХ ВЕЩЕСТВ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28604" y="5427668"/>
            <a:ext cx="5214974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8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5" cstate="print"/>
          <a:srcRect t="42225"/>
          <a:stretch>
            <a:fillRect/>
          </a:stretch>
        </p:blipFill>
        <p:spPr bwMode="auto">
          <a:xfrm>
            <a:off x="428604" y="5572132"/>
            <a:ext cx="913955" cy="35719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357298" y="5559990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отёчность лица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5" cstate="print"/>
          <a:srcRect t="42225"/>
          <a:stretch>
            <a:fillRect/>
          </a:stretch>
        </p:blipFill>
        <p:spPr bwMode="auto">
          <a:xfrm>
            <a:off x="428604" y="6286512"/>
            <a:ext cx="913955" cy="35719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357298" y="6000760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покраснение и раздражение области рта, носа, слизистых верхних дыхательных путей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5" cstate="print"/>
          <a:srcRect t="42225"/>
          <a:stretch>
            <a:fillRect/>
          </a:stretch>
        </p:blipFill>
        <p:spPr bwMode="auto">
          <a:xfrm>
            <a:off x="428604" y="6858016"/>
            <a:ext cx="913955" cy="35719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1357298" y="6858016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осиплость голоса, кашель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5" cstate="print"/>
          <a:srcRect t="42225"/>
          <a:stretch>
            <a:fillRect/>
          </a:stretch>
        </p:blipFill>
        <p:spPr bwMode="auto">
          <a:xfrm>
            <a:off x="428604" y="7286644"/>
            <a:ext cx="913955" cy="35719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1357298" y="7286644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слабость, головная боль, тошнота и рвота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6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5" cstate="print"/>
          <a:srcRect t="42225"/>
          <a:stretch>
            <a:fillRect/>
          </a:stretch>
        </p:blipFill>
        <p:spPr bwMode="auto">
          <a:xfrm>
            <a:off x="428604" y="7715272"/>
            <a:ext cx="913955" cy="35719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1357298" y="7715272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потеря прежних интересов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8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5" cstate="print"/>
          <a:srcRect t="42225"/>
          <a:stretch>
            <a:fillRect/>
          </a:stretch>
        </p:blipFill>
        <p:spPr bwMode="auto">
          <a:xfrm>
            <a:off x="428604" y="8286776"/>
            <a:ext cx="913955" cy="357190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1357298" y="814390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нарушения высших корковых функций (память, внимание, интеллект)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03-013-009-cover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32421" t="14836" r="32422" b="1483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4" cstate="print"/>
          <a:srcRect t="42225"/>
          <a:stretch>
            <a:fillRect/>
          </a:stretch>
        </p:blipFill>
        <p:spPr bwMode="auto">
          <a:xfrm>
            <a:off x="285728" y="714348"/>
            <a:ext cx="913955" cy="357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22" y="571472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расстройства поведения: прогулы, обман, скрытность и другие)</a:t>
            </a:r>
          </a:p>
        </p:txBody>
      </p:sp>
      <p:pic>
        <p:nvPicPr>
          <p:cNvPr id="6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4" cstate="print"/>
          <a:srcRect t="42225"/>
          <a:stretch>
            <a:fillRect/>
          </a:stretch>
        </p:blipFill>
        <p:spPr bwMode="auto">
          <a:xfrm>
            <a:off x="285728" y="1272581"/>
            <a:ext cx="913955" cy="35719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22" y="1129705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эмоциональные расстройства: агрессия, раздражительность</a:t>
            </a:r>
          </a:p>
        </p:txBody>
      </p:sp>
      <p:pic>
        <p:nvPicPr>
          <p:cNvPr id="8" name="Picture 4" descr="http://getdrawings.com/vectors/flecha-vector-10.png"/>
          <p:cNvPicPr>
            <a:picLocks noChangeAspect="1" noChangeArrowheads="1"/>
          </p:cNvPicPr>
          <p:nvPr/>
        </p:nvPicPr>
        <p:blipFill>
          <a:blip r:embed="rId4" cstate="print"/>
          <a:srcRect t="42225"/>
          <a:stretch>
            <a:fillRect/>
          </a:stretch>
        </p:blipFill>
        <p:spPr bwMode="auto">
          <a:xfrm>
            <a:off x="285728" y="1844085"/>
            <a:ext cx="913955" cy="3571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4422" y="1701209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обнаружение в личных вещах баллончиков, зажигалок, бутылок и т. п.)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1546" y="2428860"/>
            <a:ext cx="4572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ПОСЛЕДСТВИЯ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ВДЫХАНИЯ ПОДРОСТКОМ 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УГЛЕВОДОРОДНЫХ СЖИЖЕННЫХ ГАЗОВ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604" y="3355966"/>
            <a:ext cx="5214974" cy="1588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belrepetitor.ru/wp-content/uploads/2019/08/refera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66" y="2500298"/>
            <a:ext cx="714380" cy="7143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604" y="3500430"/>
            <a:ext cx="5214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ВЫЗЫВАЕТ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ХРОНИЧЕСКОЕ ОТРАВЛЕНИЕ ОРГАНИЗМА</a:t>
            </a:r>
          </a:p>
          <a:p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ФОРМИРУЮТСЯ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ПСИХИЧЕСКАЯ </a:t>
            </a:r>
          </a:p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ФИЗИЧЕСКАЯ ЗАВИСИМОСТЬ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412" name="Picture 4" descr="https://techingreek.com/wp-content/uploads/2017/04/warning-3-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6" y="4714876"/>
            <a:ext cx="500066" cy="500066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28670" y="4786314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ПСИХИЧЕСКАЯ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8" y="5216918"/>
            <a:ext cx="5357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Может развиться после 2 – 3 употреблений</a:t>
            </a: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Подростком овладевает стремление испытать эйфорию и галлюцинации ещё раз</a:t>
            </a: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Развивается в течение 1 – 2 месяцев</a:t>
            </a:r>
          </a:p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Ослабевают реакции организма на токсин </a:t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становятся менее выраженными воспалительные явления со стороны слизистых оболочек, сердцебиение и одышка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4" descr="https://techingreek.com/wp-content/uploads/2017/04/warning-3-5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66" y="7286644"/>
            <a:ext cx="500066" cy="50006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928670" y="7358082"/>
            <a:ext cx="457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ФИЗИЧЕСКАЯ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8" y="7786710"/>
            <a:ext cx="5357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Необратимое разрушение органических структур мозга, нарушение работы лёгких, сердца, печени, почек, гибель организма.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03-013-009-cover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32421" t="14836" r="32422" b="1483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8" y="642910"/>
            <a:ext cx="5429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Несмотря на низкий уровень законодательной проработанности вопросов, касающихся непосредственно сниффинга среди несовершеннолетних, действующим законодательством предусмотрена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ответственность:</a:t>
            </a:r>
            <a:endParaRPr lang="ru-RU" sz="16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8" y="2000232"/>
            <a:ext cx="54292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ч. 2 ст. 20.20 КоАП РФ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потребление одурманивающих веществ </a:t>
            </a:r>
            <a:b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общественном месте</a:t>
            </a:r>
          </a:p>
          <a:p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влечёт наложение штрафа в размере </a:t>
            </a:r>
            <a:b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от 4 до 5 тысяч рублей или арест на срок </a:t>
            </a:r>
            <a:b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до 15 суток (для совершеннолетнего лица)</a:t>
            </a:r>
            <a:endParaRPr lang="ru-RU" sz="1400" dirty="0"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8" y="3690177"/>
            <a:ext cx="542928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ст. 20.22 КоАП РФ</a:t>
            </a:r>
          </a:p>
          <a:p>
            <a:pPr algn="r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нахождение в состоянии опьянения несовершеннолетних в возрасте до 16 лет, либо потребление (распитие) ими алкогольной и спиртосодержащей продукции, либо потребление ими наркотических средств или психотропных веществ без назначения врача, новых потенциально опасных психоактивных веществ или одурманивающих веществ</a:t>
            </a:r>
          </a:p>
          <a:p>
            <a:pPr algn="r"/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влечёт наложение штрафа на родителей или иных законных представителей несовершеннолетнего </a:t>
            </a:r>
            <a:b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в размере от 1,5 до 2 тысяч рублей</a:t>
            </a:r>
            <a:endParaRPr lang="ru-RU" sz="1400" dirty="0"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8" y="6612641"/>
            <a:ext cx="5429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ч. 1 ст. 6.10 КоАП РФ</a:t>
            </a:r>
          </a:p>
          <a:p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вовлечение несовершеннолетнего в употребление алкогольной и спиртосодержащей продукции, новых потенциально опасных психоактивных веществ или одурманивающих веществ, за исключением случаев, предусмотренных ч. 2 ст. 6.18 КоАП РФ</a:t>
            </a:r>
          </a:p>
          <a:p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влечёт наложение штрафа в размере </a:t>
            </a:r>
            <a:b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Arial Black" pitchFamily="34" charset="0"/>
                <a:ea typeface="Tahoma" pitchFamily="34" charset="0"/>
                <a:cs typeface="Tahoma" pitchFamily="34" charset="0"/>
              </a:rPr>
              <a:t>от 1,5 до 3 тысяч рублей</a:t>
            </a:r>
            <a:endParaRPr lang="ru-RU" sz="1400" dirty="0"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03-013-009-cover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32421" t="14836" r="32422" b="1483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8" y="642910"/>
            <a:ext cx="5429288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Профилактика сниффинга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как формы токсикомании строится комплексно, для различных половозрастных и социальных групп населения.</a:t>
            </a:r>
          </a:p>
          <a:p>
            <a:pPr indent="4572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Так, одним из способов профилактики является деятельность организаций, осуществляющих образовательную деятельность, которые, являясь </a:t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соответствии со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ст. 4 Федерального закона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24.06.1999 № 120–ФЗ «Об основах профилактики безнадзорности и правонарушений несовершеннолетних»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органом системы профилактики безнадзорности и правонарушений несовершеннолетних, организуют профилактическую работу с детьми, находящимися в трудной жизненной ситуации, на системной основе со специалистами аппаратов комиссий по делам несовершеннолетних и защите их прав, подразделениями </a:t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делам несовершеннолетних органов внутренних дел.</a:t>
            </a:r>
          </a:p>
          <a:p>
            <a:endParaRPr lang="ru-RU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Статьёй 2  вышеуказанного закона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предусмотрено, что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основными задачами деятельности по профилактике безнадзорности и правонарушений несовершеннолетних являются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предупреждение безнадзорности, беспризорности, правонарушений и антиобщественных действий несовершеннолетних, выявление и устранение причин </a:t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условий, способствующих этому;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обеспечение защиты прав и законных интересов несовершеннолетних;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социально-педагогическая реабилитация несовершеннолетних, находящихся в социально опасном положении;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выявление и пресечение случаев вовлечения несовершеннолетних в совершение преступлений, других противоправных и (или) антиобщественных действий, а также случаев склонения их к суицидальным действиям.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артинки\03-013-009-cover.jpg"/>
          <p:cNvPicPr>
            <a:picLocks noChangeAspect="1" noChangeArrowheads="1"/>
          </p:cNvPicPr>
          <p:nvPr/>
        </p:nvPicPr>
        <p:blipFill>
          <a:blip r:embed="rId2">
            <a:lum bright="40000" contrast="-40000"/>
          </a:blip>
          <a:srcRect l="32421" t="14836" r="32422" b="14835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3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8" y="642910"/>
            <a:ext cx="542928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силу ч. 2 ст. 14 </a:t>
            </a: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Федерального закона </a:t>
            </a:r>
            <a:b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от 24.06.1999 № 120–ФЗ «Об основах профилактики безнадзорности </a:t>
            </a:r>
            <a:b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правонарушений несовершеннолетних» </a:t>
            </a:r>
            <a:r>
              <a:rPr lang="ru-RU" sz="16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организации, осуществляющие образовательную деятельность: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оказывают социально-психологическую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педагогическую помощь несовершеннолетним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 ограниченными возможностями здоровья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(или) отклонениями в поведении либо несовершеннолетним, имеющим проблемы в обучении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выявляют несовершеннолетних</a:t>
            </a:r>
            <a:r>
              <a:rPr lang="ru-RU" sz="1400" b="1" baseline="3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находящихся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социально опасном положении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также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 посещающих или систематически пропускающих 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неуважительным причинам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занятия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образовательных организациях, приним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ают меры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 их воспитанию и получению ими общего образования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3)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выявляют семьи</a:t>
            </a:r>
            <a:r>
              <a:rPr lang="ru-RU" sz="1400" b="1" baseline="3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находящиеся в социально опасном положении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и оказывают им помощь </a:t>
            </a:r>
            <a:b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 обучении и воспитании детей;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обеспечивают организацию в образовательных организациях общедоступных спортивных секций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технических и иных кружков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клубов и привлечение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 участию в них несовершеннолетних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indent="450000" algn="just"/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5) </a:t>
            </a: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осуществляют меры по реализации программ </a:t>
            </a:r>
            <a:b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 методик, направленных на формирование законопослушного поведения</a:t>
            </a:r>
            <a:r>
              <a:rPr lang="ru-RU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несовершеннолетних.</a:t>
            </a:r>
            <a:endParaRPr lang="ru-RU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42" y="7072330"/>
            <a:ext cx="5072098" cy="158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0042" y="7215206"/>
            <a:ext cx="507209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1 -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несовершеннолетний, находящийся в социально опасном положении,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 - лицо, которое вследствие безнадзорности или беспризорности находится в обстановке, представляющей опасность для его жизни или здоровья либо не отвечающей требованиям к его воспитанию или содержанию, либо совершает правонарушение или антиобщественные действия;</a:t>
            </a:r>
          </a:p>
          <a:p>
            <a:endParaRPr lang="ru-RU" sz="1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2 -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семья</a:t>
            </a:r>
            <a:r>
              <a:rPr lang="ru-RU" sz="1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имеющая детей, находящихся в социально опасном положении, а также семья, где родители или иные законные представители несовершеннолетних не исполняют своих обязанностей по их воспитанию, обучению и (или) содержанию и (или) отрицательно влияют на их поведение либо жестоко обращаются с ними</a:t>
            </a:r>
            <a:endParaRPr lang="ru-RU" sz="1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артинки\black-abstract-wood-text-blue-texture-circle-lens-flare-shape-line-darkness-screenshot-computer-wallpaper-font-125072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l="29103" r="29101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42" y="785786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КОММЕНТАРИЙ ПРОКУРОРА</a:t>
            </a:r>
            <a:endParaRPr lang="ru-RU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7" name="Picture 2" descr="https://old.adm-ussuriisk.ru/uploads/posts/2016-05/1464670156_5d683cc709d211c672e87162aaabc6c6.pn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786454" y="643024"/>
            <a:ext cx="749900" cy="6428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71480" y="135729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Book Antiqua" pitchFamily="18" charset="0"/>
              </a:rPr>
              <a:t>Оксана Козлова</a:t>
            </a:r>
            <a:r>
              <a:rPr lang="ru-RU" dirty="0" smtClean="0">
                <a:solidFill>
                  <a:schemeClr val="bg1"/>
                </a:solidFill>
                <a:latin typeface="Book Antiqua" pitchFamily="18" charset="0"/>
              </a:rPr>
              <a:t>,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помощник прокурора района</a:t>
            </a:r>
          </a:p>
          <a:p>
            <a:r>
              <a:rPr lang="ru-RU" dirty="0" smtClean="0">
                <a:solidFill>
                  <a:schemeClr val="bg1">
                    <a:lumMod val="65000"/>
                  </a:schemeClr>
                </a:solidFill>
                <a:latin typeface="Book Antiqua" pitchFamily="18" charset="0"/>
              </a:rPr>
              <a:t>юрист 1 класса</a:t>
            </a:r>
            <a:endParaRPr lang="ru-RU" dirty="0">
              <a:solidFill>
                <a:schemeClr val="bg1">
                  <a:lumMod val="6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480" y="2428860"/>
            <a:ext cx="54292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dirty="0" smtClean="0">
                <a:solidFill>
                  <a:schemeClr val="bg1"/>
                </a:solidFill>
              </a:rPr>
              <a:t>«Органами прокуратуры уделяется особое внимание вопросам профилактики девиантного поведения несовершеннолетних, в том числе профилактики потребления наркотических и иных психоактивных веществ.</a:t>
            </a:r>
          </a:p>
          <a:p>
            <a:pPr indent="450000" algn="just"/>
            <a:r>
              <a:rPr lang="ru-RU" dirty="0" smtClean="0">
                <a:solidFill>
                  <a:schemeClr val="bg1"/>
                </a:solidFill>
              </a:rPr>
              <a:t>Сниффинг – это новая форма токсикомании, набирающая популярность среди несовершеннолетних. Особенный интерес сниффинг вызывает у детей в возрасте от 10 до 15 лет, то есть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период, когда наибольшая часть времени социализации приходится на время обучения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школе. Поэтому процессы социализации несовершеннолетних, подвергаемых отрицательному воздействию, в том числе путём сниффинга, во многом зависят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от своевременной и законной профилактической работы школы, являющейся субъектом профилактики в соответствии с действующим законодательством в сфере профилактики безнадзорности и правонарушений несовершеннолетних»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523</Words>
  <Application>Microsoft Office PowerPoint</Application>
  <PresentationFormat>Экран (4:3)</PresentationFormat>
  <Paragraphs>82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Book Antiqua</vt:lpstr>
      <vt:lpstr>Calibri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Кудряшов Александр Николаевич</cp:lastModifiedBy>
  <cp:revision>23</cp:revision>
  <dcterms:created xsi:type="dcterms:W3CDTF">2020-11-22T17:21:48Z</dcterms:created>
  <dcterms:modified xsi:type="dcterms:W3CDTF">2020-11-23T05:15:49Z</dcterms:modified>
</cp:coreProperties>
</file>