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84" r:id="rId2"/>
    <p:sldId id="281" r:id="rId3"/>
    <p:sldId id="285" r:id="rId4"/>
    <p:sldId id="276" r:id="rId5"/>
    <p:sldId id="282" r:id="rId6"/>
    <p:sldId id="283" r:id="rId7"/>
    <p:sldId id="278" r:id="rId8"/>
    <p:sldId id="280" r:id="rId9"/>
    <p:sldId id="257" r:id="rId10"/>
    <p:sldId id="273" r:id="rId11"/>
    <p:sldId id="269" r:id="rId12"/>
    <p:sldId id="260" r:id="rId13"/>
    <p:sldId id="270" r:id="rId14"/>
    <p:sldId id="271" r:id="rId15"/>
    <p:sldId id="261" r:id="rId16"/>
    <p:sldId id="263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728" autoAdjust="0"/>
  </p:normalViewPr>
  <p:slideViewPr>
    <p:cSldViewPr>
      <p:cViewPr varScale="1">
        <p:scale>
          <a:sx n="83" d="100"/>
          <a:sy n="83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793F48CC-6930-4D7A-849E-A813401D8E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EFDA-1840-47C0-808A-B047CE4CA8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C641A6D-8EFC-413D-B347-4F9A0CBB3C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06EDACF-CB1D-471E-A268-1FC6C06573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284BD763-54A1-4B37-B218-C9340AB44A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9C526DD-680A-4F22-853F-FCF2F647BC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D2E7BCD-1F86-4E20-84B4-3938935D30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3EC3D-7215-415D-B0C4-C0379CBFCC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8742CD0C-F5A7-4A29-A1CA-DE22BB4FDB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9DC7-7830-4770-9282-0541034662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96ED1EE9-704E-4C9C-9642-C2536774E0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012D1-8555-40A8-B52B-3BCFE5D860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C454A-58DA-402F-85AE-9C1D929A97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36D6D-97A4-4500-99EE-078A17DECC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C553-59D1-4D81-A3B7-3BB3476831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14D91-87BB-4F2E-8F05-A376ACD3EF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0708-7112-413D-9C17-673649309C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0818112F-D2AA-4745-84DA-9BD978C9C2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806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7" r:id="rId9"/>
    <p:sldLayoutId id="2147483801" r:id="rId10"/>
    <p:sldLayoutId id="2147483808" r:id="rId11"/>
    <p:sldLayoutId id="2147483809" r:id="rId12"/>
    <p:sldLayoutId id="2147483810" r:id="rId13"/>
    <p:sldLayoutId id="2147483802" r:id="rId14"/>
    <p:sldLayoutId id="2147483803" r:id="rId15"/>
    <p:sldLayoutId id="2147483804" r:id="rId16"/>
    <p:sldLayoutId id="2147483811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565400"/>
            <a:ext cx="33210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6540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288" y="981075"/>
            <a:ext cx="8569325" cy="143986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человека!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27150" y="4916488"/>
            <a:ext cx="7797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ru-RU" altLang="ru-RU" sz="2400">
                <a:solidFill>
                  <a:srgbClr val="FF0000"/>
                </a:solidFill>
                <a:latin typeface="Verdana" pitchFamily="34" charset="0"/>
              </a:rPr>
              <a:t>Извлечение из  </a:t>
            </a:r>
          </a:p>
          <a:p>
            <a:pPr algn="r" eaLnBrk="1" hangingPunct="1"/>
            <a:r>
              <a:rPr lang="ru-RU" altLang="ru-RU" sz="2400">
                <a:solidFill>
                  <a:srgbClr val="FF0000"/>
                </a:solidFill>
                <a:latin typeface="Verdana" pitchFamily="34" charset="0"/>
              </a:rPr>
              <a:t>Декларации о правах ребёнка</a:t>
            </a:r>
            <a:r>
              <a:rPr lang="ru-RU" altLang="ru-RU" sz="3600" i="1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altLang="ru-RU" sz="3600" i="1">
                <a:solidFill>
                  <a:schemeClr val="tx2"/>
                </a:solidFill>
                <a:latin typeface="Verdana" pitchFamily="34" charset="0"/>
              </a:rPr>
            </a:br>
            <a:endParaRPr lang="ru-RU" altLang="ru-RU" sz="36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850" y="620713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ru-RU" altLang="ru-RU" sz="3000">
                <a:latin typeface="Verdana" pitchFamily="34" charset="0"/>
              </a:rPr>
              <a:t> </a:t>
            </a:r>
            <a:r>
              <a:rPr lang="ru-RU" altLang="ru-RU" sz="3000" i="1">
                <a:latin typeface="Verdana" pitchFamily="34" charset="0"/>
              </a:rPr>
              <a:t>«Ребёнок должен пользоваться благами социального обеспечения. Ему должно принадлежать право на здоровые рост и развитие, с этой целью специальный уход и охрана</a:t>
            </a:r>
          </a:p>
          <a:p>
            <a:pPr marL="469900" indent="-469900" algn="r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ru-RU" altLang="ru-RU" sz="3000" i="1">
                <a:latin typeface="Verdana" pitchFamily="34" charset="0"/>
              </a:rPr>
              <a:t> здоровья должны быть ему обеспечены»</a:t>
            </a:r>
          </a:p>
        </p:txBody>
      </p:sp>
      <p:pic>
        <p:nvPicPr>
          <p:cNvPr id="18436" name="Picture 6" descr="https://www.abetka-healthykids.com.ua/uploaded/articles/6991873241417793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16338"/>
            <a:ext cx="3887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49313"/>
            <a:ext cx="8242300" cy="1109662"/>
          </a:xfrm>
        </p:spPr>
      </p:pic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785938"/>
            <a:ext cx="8229600" cy="1355725"/>
          </a:xfrm>
        </p:spPr>
        <p:txBody>
          <a:bodyPr/>
          <a:lstStyle/>
          <a:p>
            <a:pPr marL="547688" indent="-411163">
              <a:buFont typeface="Wingdings" pitchFamily="2" charset="2"/>
              <a:buNone/>
            </a:pPr>
            <a:r>
              <a:rPr lang="ru-RU" altLang="ru-RU" b="1" smtClean="0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altLang="ru-RU" sz="2100" i="1" smtClean="0"/>
              <a:t>древнегреческий философ Сократ(470-399 до н.э.)</a:t>
            </a:r>
          </a:p>
        </p:txBody>
      </p:sp>
      <p:pic>
        <p:nvPicPr>
          <p:cNvPr id="19460" name="Picture 3" descr="j0177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092450"/>
            <a:ext cx="792956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Здоровый образ жизни – это: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1628775"/>
            <a:ext cx="8001000" cy="4267200"/>
          </a:xfrm>
        </p:spPr>
        <p:txBody>
          <a:bodyPr/>
          <a:lstStyle/>
          <a:p>
            <a:pPr marL="381000" indent="-381000">
              <a:buFont typeface="Wingdings" pitchFamily="2" charset="2"/>
              <a:buAutoNum type="arabicParenR"/>
            </a:pPr>
            <a:r>
              <a:rPr lang="ru-RU" altLang="ru-RU" sz="2000" smtClean="0"/>
              <a:t>Соблюдение режима дня. 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ru-RU" altLang="ru-RU" sz="2000" smtClean="0"/>
              <a:t>Соблюдение режима питания, правильное питание.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ru-RU" altLang="ru-RU" sz="2000" smtClean="0"/>
              <a:t>Закаливание.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ru-RU" altLang="ru-RU" sz="2000" smtClean="0"/>
              <a:t>Физический труд.</a:t>
            </a:r>
          </a:p>
          <a:p>
            <a:pPr marL="381000" indent="-381000">
              <a:buFont typeface="Wingdings" pitchFamily="2" charset="2"/>
              <a:buAutoNum type="arabicParenR"/>
            </a:pPr>
            <a:r>
              <a:rPr lang="ru-RU" altLang="ru-RU" sz="2000" smtClean="0"/>
              <a:t>Соблюдение правила гигиены.</a:t>
            </a:r>
          </a:p>
          <a:p>
            <a:pPr marL="381000" indent="-381000">
              <a:buFont typeface="Wingdings" pitchFamily="2" charset="2"/>
              <a:buNone/>
            </a:pPr>
            <a:r>
              <a:rPr lang="en-US" altLang="ru-RU" sz="2000" smtClean="0"/>
              <a:t>	</a:t>
            </a:r>
            <a:r>
              <a:rPr lang="ru-RU" altLang="ru-RU" sz="2000" smtClean="0"/>
              <a:t>«Ради крепкого здоровья – мойте руки чаще».</a:t>
            </a:r>
          </a:p>
          <a:p>
            <a:pPr marL="381000" indent="-381000">
              <a:buFont typeface="Wingdings" pitchFamily="2" charset="2"/>
              <a:buAutoNum type="arabicParenR" startAt="6"/>
            </a:pPr>
            <a:r>
              <a:rPr lang="ru-RU" altLang="ru-RU" sz="2000" smtClean="0"/>
              <a:t>Правила поведения за столом.</a:t>
            </a:r>
          </a:p>
          <a:p>
            <a:pPr marL="381000" indent="-381000">
              <a:buFont typeface="Wingdings" pitchFamily="2" charset="2"/>
              <a:buNone/>
            </a:pPr>
            <a:r>
              <a:rPr lang="en-US" altLang="ru-RU" sz="2000" smtClean="0"/>
              <a:t>	</a:t>
            </a:r>
            <a:r>
              <a:rPr lang="ru-RU" altLang="ru-RU" sz="2000" smtClean="0"/>
              <a:t>«Когда я ем, я глух и нем!»</a:t>
            </a:r>
          </a:p>
          <a:p>
            <a:pPr marL="381000" indent="-381000">
              <a:buFont typeface="Wingdings" pitchFamily="2" charset="2"/>
              <a:buAutoNum type="arabicParenR" startAt="7"/>
            </a:pPr>
            <a:r>
              <a:rPr lang="ru-RU" altLang="ru-RU" sz="2000" smtClean="0"/>
              <a:t>Скажем «Нет!» вредным привычкам (употребление алкоголя, табакокурение).</a:t>
            </a:r>
          </a:p>
          <a:p>
            <a:pPr marL="381000" indent="-381000">
              <a:buFont typeface="Wingdings" pitchFamily="2" charset="2"/>
              <a:buAutoNum type="arabicParenR" startAt="7"/>
            </a:pPr>
            <a:r>
              <a:rPr lang="ru-RU" altLang="ru-RU" sz="2000" smtClean="0"/>
              <a:t>Доброе отношение к людям, к окружающей нас природе, животным.</a:t>
            </a:r>
          </a:p>
          <a:p>
            <a:pPr marL="381000" indent="-381000">
              <a:buFont typeface="Wingdings" pitchFamily="2" charset="2"/>
              <a:buAutoNum type="arabicParenR" startAt="7"/>
            </a:pPr>
            <a:r>
              <a:rPr lang="ru-RU" altLang="ru-RU" sz="2000" smtClean="0"/>
              <a:t>Правильная организация отдыха и труда.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ctangle 2"/>
          <p:cNvPicPr>
            <a:picLocks noGrp="1" noChangeArrowheads="1"/>
          </p:cNvPicPr>
          <p:nvPr>
            <p:ph type="title"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675" y="620713"/>
            <a:ext cx="7785100" cy="1250950"/>
          </a:xfrm>
        </p:spPr>
      </p:pic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65350"/>
            <a:ext cx="3714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209867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785100" cy="1663700"/>
          </a:xfrm>
        </p:spPr>
      </p:pic>
      <p:pic>
        <p:nvPicPr>
          <p:cNvPr id="22531" name="Picture 4" descr="11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2933700"/>
            <a:ext cx="3124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j0316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2933700"/>
            <a:ext cx="32099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620713"/>
            <a:ext cx="8001000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400" b="1" dirty="0" smtClean="0">
                <a:solidFill>
                  <a:srgbClr val="FF0000"/>
                </a:solidFill>
              </a:rPr>
              <a:t>Сколько</a:t>
            </a:r>
            <a:r>
              <a:rPr lang="ru-RU" altLang="ru-RU" sz="3400" b="1" dirty="0" smtClean="0"/>
              <a:t> </a:t>
            </a:r>
            <a:r>
              <a:rPr lang="ru-RU" altLang="ru-RU" sz="3400" b="1" dirty="0" smtClean="0">
                <a:solidFill>
                  <a:srgbClr val="FF0000"/>
                </a:solidFill>
              </a:rPr>
              <a:t>раз в день необходимо питаться?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989138"/>
            <a:ext cx="8001000" cy="42672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altLang="ru-RU" sz="2800" smtClean="0"/>
              <a:t>Завтрак (дома).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altLang="ru-RU" sz="2800" smtClean="0"/>
              <a:t>Завтрак (второй в школе).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altLang="ru-RU" sz="2800" smtClean="0"/>
              <a:t>Обед.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altLang="ru-RU" sz="2800" smtClean="0"/>
              <a:t>Полдник.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altLang="ru-RU" sz="2800" smtClean="0"/>
              <a:t>Ужин.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36838"/>
            <a:ext cx="51212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10525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400" b="1" dirty="0" smtClean="0">
                <a:solidFill>
                  <a:srgbClr val="FF0000"/>
                </a:solidFill>
              </a:rPr>
              <a:t>Два условия правильного питания:</a:t>
            </a:r>
          </a:p>
        </p:txBody>
      </p:sp>
      <p:sp>
        <p:nvSpPr>
          <p:cNvPr id="19460" name="WordArt 4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539750" y="2565400"/>
            <a:ext cx="5241925" cy="208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6389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3743325" y="4152900"/>
            <a:ext cx="5041900" cy="17383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0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692150"/>
            <a:ext cx="9172576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549275"/>
            <a:ext cx="6378575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400" b="1" dirty="0" smtClean="0">
                <a:solidFill>
                  <a:srgbClr val="FF0000"/>
                </a:solidFill>
              </a:rPr>
              <a:t>Правила правильного питания</a:t>
            </a:r>
            <a:r>
              <a:rPr lang="ru-RU" altLang="ru-RU" sz="3400" b="1" dirty="0">
                <a:solidFill>
                  <a:srgbClr val="FF0000"/>
                </a:solidFill>
              </a:rPr>
              <a:t>:</a:t>
            </a:r>
            <a:endParaRPr lang="ru-RU" altLang="ru-RU" sz="3400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93725" y="3860800"/>
            <a:ext cx="7956550" cy="2376488"/>
          </a:xfrm>
        </p:spPr>
        <p:txBody>
          <a:bodyPr/>
          <a:lstStyle/>
          <a:p>
            <a:pPr algn="just"/>
            <a:r>
              <a:rPr lang="ru-RU" altLang="ru-RU" sz="2400" smtClean="0">
                <a:latin typeface="Times New Roman" pitchFamily="18" charset="0"/>
              </a:rPr>
              <a:t>Ешьте в одно и то же время простую, свежеприготовленную пищу, которая легко усваивается и соответствует потребностям организма. </a:t>
            </a:r>
          </a:p>
          <a:p>
            <a:pPr algn="just"/>
            <a:r>
              <a:rPr lang="ru-RU" altLang="ru-RU" sz="2400" smtClean="0">
                <a:latin typeface="Times New Roman" pitchFamily="18" charset="0"/>
              </a:rPr>
              <a:t>Тщательно пережевывайте пищу, не спешите глотать. </a:t>
            </a:r>
          </a:p>
          <a:p>
            <a:pPr algn="just"/>
            <a:r>
              <a:rPr lang="ru-RU" altLang="ru-RU" sz="2400" smtClean="0">
                <a:latin typeface="Times New Roman" pitchFamily="18" charset="0"/>
              </a:rPr>
              <a:t>Чаще употребляйте разнообразные и полезные продукты. </a:t>
            </a:r>
          </a:p>
          <a:p>
            <a:pPr algn="just"/>
            <a:r>
              <a:rPr lang="ru-RU" altLang="ru-RU" sz="2400" smtClean="0">
                <a:latin typeface="Times New Roman" pitchFamily="18" charset="0"/>
              </a:rPr>
              <a:t>Главное – не переедайте! </a:t>
            </a:r>
          </a:p>
        </p:txBody>
      </p:sp>
      <p:pic>
        <p:nvPicPr>
          <p:cNvPr id="26628" name="Picture 5" descr="ÐÐ°ÑÑÐ¸Ð½ÐºÐ¸ Ð¿Ð¾ Ð·Ð°Ð¿ÑÐ¾ÑÑ Ð¿ÑÐ°Ð²Ð¸Ð»Ð° Ð·Ð´Ð¾ÑÐ¾Ð²Ð¾Ð³Ð¾ Ð¿Ð¸ÑÐ°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8" y="1549400"/>
            <a:ext cx="48815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473200" y="4149725"/>
            <a:ext cx="63388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  <a:latin typeface="Times New Roman" pitchFamily="18" charset="0"/>
              </a:rPr>
              <a:t>Желаем вам цвести, расти</a:t>
            </a:r>
            <a:endParaRPr lang="ru-RU" alt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  <a:latin typeface="Times New Roman" pitchFamily="18" charset="0"/>
              </a:rPr>
              <a:t>Копить, крепить здоровье,</a:t>
            </a:r>
            <a:endParaRPr lang="ru-RU" alt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  <a:latin typeface="Times New Roman" pitchFamily="18" charset="0"/>
              </a:rPr>
              <a:t>Оно для дальнего пути –</a:t>
            </a:r>
            <a:endParaRPr lang="ru-RU" altLang="ru-RU" sz="400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4000" b="1">
                <a:solidFill>
                  <a:schemeClr val="accent2"/>
                </a:solidFill>
                <a:latin typeface="Times New Roman" pitchFamily="18" charset="0"/>
              </a:rPr>
              <a:t>Главнейшее условие.</a:t>
            </a:r>
          </a:p>
        </p:txBody>
      </p:sp>
      <p:pic>
        <p:nvPicPr>
          <p:cNvPr id="27651" name="Picture 6" descr="http://www.alter-moda.ru/wp-content/uploads/2012/05/raw-d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701675"/>
            <a:ext cx="46069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1250"/>
            <a:ext cx="4572000" cy="21637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 smtClean="0"/>
              <a:t>Право на здоровое питание!</a:t>
            </a:r>
            <a:endParaRPr lang="ru-RU" sz="3600" b="1" i="1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23850" y="4149725"/>
            <a:ext cx="8736013" cy="25923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smtClean="0"/>
              <a:t>Все потребители заслуживают права не только на еду, но и на здоровое питание. </a:t>
            </a:r>
          </a:p>
          <a:p>
            <a:pPr marL="0" indent="0" algn="just">
              <a:buFont typeface="Arial" charset="0"/>
              <a:buNone/>
            </a:pPr>
            <a:r>
              <a:rPr lang="ru-RU" sz="2800" smtClean="0"/>
              <a:t>Всеобщее понимание этого может облегчить потребителям доступ к здоровой пище и принятие более справедливой, стабильной продовольственной системы.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4813"/>
            <a:ext cx="4487863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ozp.org/wp-content/uploads/15m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738028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250825" y="4564063"/>
            <a:ext cx="5400675" cy="10255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Всемирный день защиты прав потребителей, </a:t>
            </a:r>
          </a:p>
        </p:txBody>
      </p:sp>
      <p:pic>
        <p:nvPicPr>
          <p:cNvPr id="12291" name="Picture 2" descr="http://xn--80aqaedrljl1a.xn--p1ai/wp-content/uploads/zashhita-prav-potrebitel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073150"/>
            <a:ext cx="467042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nlomov.pnzreg.ru/files/nlomov_pnzreg_ru/novosti/01_03_2012/th_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47713"/>
            <a:ext cx="3162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250825" y="5357813"/>
            <a:ext cx="8491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>
                <a:latin typeface="Verdana" pitchFamily="34" charset="0"/>
              </a:rPr>
              <a:t>проводимый под эгидой Организации Объединенных Наций, отмечается в России ежегодно, начиная с 1994 года.</a:t>
            </a:r>
          </a:p>
          <a:p>
            <a:pPr eaLnBrk="1" hangingPunct="1"/>
            <a:endParaRPr lang="ru-RU" altLang="ru-RU" sz="2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684213" y="3490913"/>
            <a:ext cx="7954962" cy="332263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smtClean="0"/>
              <a:t>Здоровое, качественное питание является основой нормальной жизни, одним из главных факторов, определяющим долголетие и работоспособность человека и обеспечивающим процессы роста и развития человека, его физическую и умственную активность, настроение.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38175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39750" y="4076700"/>
            <a:ext cx="8280400" cy="32400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smtClean="0"/>
              <a:t>В случае нарушения правильного питания наблюдается резкое снижение способности человека противостоять стрессам, повышенным нагрузкам, неблагоприятным воздействиям окружающей среды и прочим факторам.</a:t>
            </a:r>
          </a:p>
        </p:txBody>
      </p:sp>
      <p:pic>
        <p:nvPicPr>
          <p:cNvPr id="14339" name="Picture 2" descr="ÐÐ°ÑÑÐ¸Ð½ÐºÐ¸ Ð¿Ð¾ Ð·Ð°Ð¿ÑÐ¾ÑÑ Ð½ÐµÐ¿ÑÐ°Ð²Ð¸Ð»ÑÐ½Ð¾Ðµ Ð¿Ð¸ÑÐ°Ð½Ð¸Ðµ Ð¿ÑÐ¾Ð±Ð»ÐµÐ¼Ñ ÑÑÑÐµÑ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836613"/>
            <a:ext cx="4867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3284538"/>
            <a:ext cx="8001000" cy="34020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b="1" dirty="0"/>
              <a:t>Н</a:t>
            </a:r>
            <a:r>
              <a:rPr lang="ru-RU" sz="2400" b="1" dirty="0" smtClean="0"/>
              <a:t>ездоровое </a:t>
            </a:r>
            <a:r>
              <a:rPr lang="ru-RU" sz="2400" b="1" dirty="0"/>
              <a:t>питание </a:t>
            </a:r>
            <a:r>
              <a:rPr lang="ru-RU" sz="2400" dirty="0"/>
              <a:t>связано с четырьмя из десяти основных причин смерти во всем </a:t>
            </a:r>
            <a:r>
              <a:rPr lang="ru-RU" sz="2400" dirty="0" smtClean="0"/>
              <a:t>мире: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избыточный </a:t>
            </a:r>
            <a:r>
              <a:rPr lang="ru-RU" sz="2400" b="1" dirty="0"/>
              <a:t>вес и ожирение, </a:t>
            </a: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высокое </a:t>
            </a:r>
            <a:r>
              <a:rPr lang="ru-RU" sz="2400" b="1" dirty="0"/>
              <a:t>кровяное давление, </a:t>
            </a:r>
            <a:endParaRPr lang="ru-RU" sz="2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высокий </a:t>
            </a:r>
            <a:r>
              <a:rPr lang="ru-RU" sz="2400" b="1" dirty="0"/>
              <a:t>уровень глюкозы в </a:t>
            </a:r>
            <a:r>
              <a:rPr lang="ru-RU" sz="2400" b="1" dirty="0" smtClean="0"/>
              <a:t>крови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/>
              <a:t>высокий </a:t>
            </a:r>
            <a:r>
              <a:rPr lang="ru-RU" sz="2400" b="1" dirty="0"/>
              <a:t>уровень холестерина. </a:t>
            </a:r>
            <a:endParaRPr lang="ru-RU" sz="2400" b="1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Это </a:t>
            </a:r>
            <a:r>
              <a:rPr lang="ru-RU" sz="2400" dirty="0"/>
              <a:t>всеобщая проблема, которая затрагивает людей и в развитых, и в развивающихся странах.</a:t>
            </a:r>
          </a:p>
        </p:txBody>
      </p:sp>
      <p:sp>
        <p:nvSpPr>
          <p:cNvPr id="15363" name="AutoShape 2" descr="Картинки по запросу нездоровое питание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Verdana" pitchFamily="34" charset="0"/>
            </a:endParaRPr>
          </a:p>
        </p:txBody>
      </p:sp>
      <p:pic>
        <p:nvPicPr>
          <p:cNvPr id="15364" name="Picture 4" descr="http://irelandru.com/wp-content/uploads/2014/11/dfesg3tg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915988"/>
            <a:ext cx="44513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propionix.ru/d/672350/d/1071542203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60350"/>
            <a:ext cx="38766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4365625"/>
            <a:ext cx="8464550" cy="2325688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US" sz="2400" smtClean="0"/>
              <a:t>     </a:t>
            </a:r>
            <a:r>
              <a:rPr lang="ru-RU" sz="2400" smtClean="0"/>
              <a:t>Центральное место в решении вопросов нездорового питания занимают потребители.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en-US" sz="2400" smtClean="0"/>
              <a:t>     </a:t>
            </a:r>
            <a:r>
              <a:rPr lang="ru-RU" sz="2400" smtClean="0"/>
              <a:t>Их возможности по выбору здоровой диеты затруднены доступностью нездоровых пищевых продуктов и отсутствием доступной информации. </a:t>
            </a:r>
          </a:p>
        </p:txBody>
      </p:sp>
      <p:pic>
        <p:nvPicPr>
          <p:cNvPr id="16387" name="Picture 2" descr="Почему важно правильно питаться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2411413"/>
            <a:ext cx="42799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medobaza.ru/wp-content/uploads/2013/01/%D0%94%D0%B8%D0%B5%D1%82%D1%8B-%D0%B8-%D0%B7%D0%B4%D0%BE%D1%80%D0%BE%D0%B2%D0%BE%D0%B5-%D0%BF%D0%B8%D1%82%D0%B0%D0%BD%D0%B8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90550"/>
            <a:ext cx="2779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s://encrypted-tbn3.gstatic.com/images?q=tbn:ANd9GcQhP3PgGPtHd78qPO5kmwzq6j94c-s6Nd-UdRnYMMaOZBEq0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7488" y="2425700"/>
            <a:ext cx="30511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\\SERV-SHNO\Documents dzhaizer\Документы по питанию\Оформление\Презентации\здоров1 ум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50838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4600" y="765175"/>
            <a:ext cx="6629400" cy="2209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/>
              <a:t>Здоровое питание-основа процветания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68638"/>
            <a:ext cx="268446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328</TotalTime>
  <Words>387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Century Gothic</vt:lpstr>
      <vt:lpstr>Arial</vt:lpstr>
      <vt:lpstr>Calibri</vt:lpstr>
      <vt:lpstr>Times New Roman</vt:lpstr>
      <vt:lpstr>Verdana</vt:lpstr>
      <vt:lpstr>Wingdings</vt:lpstr>
      <vt:lpstr>След самолета</vt:lpstr>
      <vt:lpstr>Слайд 1</vt:lpstr>
      <vt:lpstr>Право на здоровое питание!</vt:lpstr>
      <vt:lpstr>Слайд 3</vt:lpstr>
      <vt:lpstr>Слайд 4</vt:lpstr>
      <vt:lpstr>Слайд 5</vt:lpstr>
      <vt:lpstr>Слайд 6</vt:lpstr>
      <vt:lpstr>Слайд 7</vt:lpstr>
      <vt:lpstr>Слайд 8</vt:lpstr>
      <vt:lpstr>Здоровое питание-основа процветания</vt:lpstr>
      <vt:lpstr>Слайд 10</vt:lpstr>
      <vt:lpstr>Слайд 11</vt:lpstr>
      <vt:lpstr>Здоровый образ жизни – это:</vt:lpstr>
      <vt:lpstr>Слайд 13</vt:lpstr>
      <vt:lpstr>Слайд 14</vt:lpstr>
      <vt:lpstr>Сколько раз в день необходимо питаться?</vt:lpstr>
      <vt:lpstr>Два условия правильного питания:</vt:lpstr>
      <vt:lpstr>Слайд 17</vt:lpstr>
      <vt:lpstr>Правила правильного питания:</vt:lpstr>
      <vt:lpstr>Слайд 19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и здоровье</dc:title>
  <dc:creator>Admin</dc:creator>
  <cp:lastModifiedBy>Admin</cp:lastModifiedBy>
  <cp:revision>19</cp:revision>
  <dcterms:created xsi:type="dcterms:W3CDTF">2012-10-07T14:13:46Z</dcterms:created>
  <dcterms:modified xsi:type="dcterms:W3CDTF">2021-12-16T01:38:23Z</dcterms:modified>
</cp:coreProperties>
</file>