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6DD9-7ED8-4649-A3DC-C6BC12E0D0D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960D-D27B-44E8-B7F8-714D46F72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1%82%D1%80%D0%B0%D1%82%D0%B5%D0%B3%D0%B8%D1%87%D0%B5%D1%81%D0%BA%D0%BE%D0%B5_%D0%BF%D0%BB%D0%B0%D0%BD%D0%B8%D1%80%D0%BE%D0%B2%D0%B0%D0%BD%D0%B8%D0%B5" TargetMode="External"/><Relationship Id="rId2" Type="http://schemas.openxmlformats.org/officeDocument/2006/relationships/hyperlink" Target="https://ru.wikipedia.org/wiki/%D0%9C%D0%B5%D1%82%D0%BE%D0%B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.wikipedia.org/wiki/%D0%9E%D1%80%D0%B3%D0%B0%D0%BD%D0%B8%D0%B7%D0%B0%D1%86%D0%B8%D1%8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71612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ПРОГРАММА РАЗВИТИЯ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Муниципального бюджетного общеобразовательного учреждения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«Средняя общеобразовательная школа п. Опытный »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Цивильского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Чувашской Республики на   2020-25 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40004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ОЖИДАЕМЫЕ КОНЕЧНЫЕ РЕЗУЛЬТАТЫ РЕАЛИЗАЦИИ ПРОГРАММЫ РАЗВИТИЯ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1)реализация государственной политики по обеспечению равного доступа к образованию для всех обучающихся с учетом разнообразия особых образовательных потребностей и индивидуальных возможностей;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2)реализация государственных образовательных стандартов второго поколения и обновление содержания учебных программ и технологий преподавания;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3)рост образовательных и творческих достижений всех субъектов образовательного процесса (участие в конкурсах, конференциях,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профориентационных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проектах,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грантовых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конкурсах и т. д.);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4)становление профессионального и стабильного педагогического коллектива, способного к инновационной деятельности и обеспечивающего качественное образование;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5)функционирование современной и безопасной цифровой образовательной среды в Школе;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6)реализация общественных инициатив и проектов, в том числе в сфере добровольчества 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волонтерство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участников образовательного процесса;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7)развитие государственно-общественного управления и открытости образовательной среды ОУ.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8)функционирование модели ВСОКО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Целевые индикаторы по каждому из приоритетных направлений программы развития приведены в соответствующих подпрограммах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Механизм реализации Программы развития 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Основным </a:t>
            </a:r>
            <a:r>
              <a:rPr lang="ru-RU" dirty="0"/>
              <a:t>механизмом реализации Программы развития школы является реализация ряда взаимосвязанных подпрограмм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pPr lvl="0"/>
            <a:r>
              <a:rPr lang="ru-RU" dirty="0"/>
              <a:t>подпрограмма «Современная школа» (качественное и доступное образование каждому).</a:t>
            </a:r>
          </a:p>
          <a:p>
            <a:pPr lvl="0"/>
            <a:r>
              <a:rPr lang="ru-RU" dirty="0"/>
              <a:t>подпрограмма «Успех каждого ребенка»;</a:t>
            </a:r>
          </a:p>
          <a:p>
            <a:pPr lvl="0"/>
            <a:r>
              <a:rPr lang="ru-RU" dirty="0"/>
              <a:t>подпрограмма «Учитель будущего»;</a:t>
            </a:r>
          </a:p>
          <a:p>
            <a:pPr lvl="0"/>
            <a:r>
              <a:rPr lang="ru-RU" dirty="0"/>
              <a:t>подпрограмма «Цифровая школа»;</a:t>
            </a:r>
          </a:p>
          <a:p>
            <a:pPr lvl="0"/>
            <a:r>
              <a:rPr lang="ru-RU" dirty="0"/>
              <a:t>подпрограмма «Центр образования цифрового и гуманитарного профилей «Точка роста»»</a:t>
            </a:r>
          </a:p>
          <a:p>
            <a:pPr lvl="0"/>
            <a:r>
              <a:rPr lang="ru-RU" dirty="0"/>
              <a:t>подпрограмма "Мы вместе"(инклюзивное образование)</a:t>
            </a:r>
          </a:p>
          <a:p>
            <a:pPr lvl="0"/>
            <a:r>
              <a:rPr lang="ru-RU" dirty="0"/>
              <a:t>подпрограмма </a:t>
            </a:r>
            <a:r>
              <a:rPr lang="ru-RU" dirty="0" smtClean="0"/>
              <a:t>«Сотрудничество» </a:t>
            </a:r>
            <a:r>
              <a:rPr lang="ru-RU" dirty="0"/>
              <a:t>(работа с родителями обучающихся);</a:t>
            </a:r>
          </a:p>
          <a:p>
            <a:pPr lvl="0"/>
            <a:r>
              <a:rPr lang="ru-RU" dirty="0"/>
              <a:t>подпрограмма </a:t>
            </a:r>
            <a:r>
              <a:rPr lang="ru-RU" dirty="0" smtClean="0"/>
              <a:t>«Активное поколение»;</a:t>
            </a:r>
            <a:endParaRPr lang="ru-RU" dirty="0"/>
          </a:p>
          <a:p>
            <a:r>
              <a:rPr lang="ru-RU" dirty="0"/>
              <a:t>подпрограмма «ВСОКО».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Этапы реализации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i="1" dirty="0"/>
              <a:t>Первый этап (1 полугодие 2020 год)- подготовительный</a:t>
            </a:r>
            <a:endParaRPr lang="ru-RU" sz="1600" b="1" dirty="0"/>
          </a:p>
          <a:p>
            <a:pPr lvl="0"/>
            <a:r>
              <a:rPr lang="ru-RU" sz="1600" b="1" dirty="0"/>
              <a:t>Создание условий для реализации Программы развития ОУ:</a:t>
            </a:r>
          </a:p>
          <a:p>
            <a:r>
              <a:rPr lang="ru-RU" sz="1600" b="1" dirty="0"/>
              <a:t> </a:t>
            </a:r>
            <a:r>
              <a:rPr lang="ru-RU" sz="1600" b="1" dirty="0" smtClean="0"/>
              <a:t>развитие </a:t>
            </a:r>
            <a:r>
              <a:rPr lang="ru-RU" sz="1600" b="1" dirty="0"/>
              <a:t>материально-технической и информационно-технологической базы ОУ для реализации Программы;</a:t>
            </a:r>
          </a:p>
          <a:p>
            <a:pPr lvl="1"/>
            <a:r>
              <a:rPr lang="ru-RU" sz="1600" b="1" dirty="0"/>
              <a:t>разработка необходимых локальных актов</a:t>
            </a:r>
            <a:r>
              <a:rPr lang="ru-RU" sz="1600" b="1" dirty="0" smtClean="0"/>
              <a:t>;</a:t>
            </a:r>
            <a:r>
              <a:rPr lang="ru-RU" sz="1600" b="1" dirty="0"/>
              <a:t> </a:t>
            </a:r>
          </a:p>
          <a:p>
            <a:pPr lvl="1"/>
            <a:r>
              <a:rPr lang="ru-RU" sz="1600" b="1" dirty="0"/>
              <a:t>научно-методическое и нормативно-правовое сопровождение реализации Программы развития;</a:t>
            </a:r>
          </a:p>
          <a:p>
            <a:pPr lvl="1"/>
            <a:r>
              <a:rPr lang="ru-RU" sz="1600" b="1" dirty="0"/>
              <a:t>расширение социального партнерства</a:t>
            </a:r>
            <a:r>
              <a:rPr lang="ru-RU" sz="1600" b="1" dirty="0" smtClean="0"/>
              <a:t>.</a:t>
            </a:r>
            <a:r>
              <a:rPr lang="ru-RU" sz="1600" b="1" dirty="0"/>
              <a:t> </a:t>
            </a:r>
          </a:p>
          <a:p>
            <a:r>
              <a:rPr lang="ru-RU" sz="1600" b="1" i="1" dirty="0"/>
              <a:t>Второй этап (2 полугодие 2020 – 1 полугодие 2025 годы) – реализующий</a:t>
            </a:r>
            <a:r>
              <a:rPr lang="ru-RU" sz="1600" b="1" i="1" dirty="0" smtClean="0"/>
              <a:t>.</a:t>
            </a:r>
            <a:r>
              <a:rPr lang="ru-RU" sz="1600" b="1" dirty="0"/>
              <a:t> </a:t>
            </a:r>
          </a:p>
          <a:p>
            <a:pPr lvl="0">
              <a:buNone/>
            </a:pPr>
            <a:r>
              <a:rPr lang="ru-RU" sz="1600" b="1" dirty="0"/>
              <a:t>Реализация мероприятий по направлениям Программы развития</a:t>
            </a:r>
            <a:r>
              <a:rPr lang="ru-RU" sz="1600" b="1" dirty="0" smtClean="0"/>
              <a:t>.</a:t>
            </a:r>
            <a:r>
              <a:rPr lang="ru-RU" sz="1600" b="1" dirty="0"/>
              <a:t> </a:t>
            </a:r>
          </a:p>
          <a:p>
            <a:pPr lvl="0">
              <a:buNone/>
            </a:pPr>
            <a:r>
              <a:rPr lang="ru-RU" sz="1600" b="1" dirty="0"/>
              <a:t>Текущий мониторинг и анализ результатов реализации Программы развития </a:t>
            </a:r>
            <a:endParaRPr lang="ru-RU" sz="1600" b="1" dirty="0" smtClean="0"/>
          </a:p>
          <a:p>
            <a:pPr lvl="0"/>
            <a:r>
              <a:rPr lang="ru-RU" sz="1600" b="1" i="1" dirty="0" smtClean="0"/>
              <a:t>Третий </a:t>
            </a:r>
            <a:r>
              <a:rPr lang="ru-RU" sz="1600" b="1" i="1" dirty="0"/>
              <a:t>этап (2025 год) - аналитико-обобщающий</a:t>
            </a:r>
            <a:r>
              <a:rPr lang="ru-RU" sz="1600" b="1" i="1" dirty="0" smtClean="0"/>
              <a:t>.</a:t>
            </a:r>
            <a:r>
              <a:rPr lang="ru-RU" sz="1600" b="1" dirty="0"/>
              <a:t> </a:t>
            </a:r>
          </a:p>
          <a:p>
            <a:pPr>
              <a:buNone/>
            </a:pPr>
            <a:r>
              <a:rPr lang="ru-RU" sz="1600" b="1" dirty="0"/>
              <a:t>Анализ, систематизация и обобщение достигнутых результатов развития Школы, </a:t>
            </a:r>
            <a:r>
              <a:rPr lang="ru-RU" sz="1600" b="1" dirty="0" smtClean="0"/>
              <a:t>формирование </a:t>
            </a:r>
            <a:r>
              <a:rPr lang="ru-RU" sz="1600" b="1" dirty="0"/>
              <a:t>концептуально-организационной основы для разработки Программы развития </a:t>
            </a:r>
            <a:r>
              <a:rPr lang="ru-RU" sz="1600" b="1" dirty="0" smtClean="0"/>
              <a:t>на</a:t>
            </a:r>
            <a:r>
              <a:rPr lang="ru-RU" sz="1600" b="1" dirty="0"/>
              <a:t> </a:t>
            </a:r>
            <a:r>
              <a:rPr lang="ru-RU" sz="1600" b="1" dirty="0" smtClean="0"/>
              <a:t>2026­2031 </a:t>
            </a:r>
            <a:r>
              <a:rPr lang="ru-RU" sz="1600" b="1" dirty="0"/>
              <a:t>гг.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Система мер по минимизации рисков реализации Программы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5100" dirty="0"/>
              <a:t>Регулярный  анализ  нормативно-правовой  </a:t>
            </a:r>
            <a:r>
              <a:rPr lang="ru-RU" sz="5100" dirty="0" smtClean="0"/>
              <a:t>базы школы  </a:t>
            </a:r>
            <a:r>
              <a:rPr lang="ru-RU" sz="5100" dirty="0"/>
              <a:t>на  предмет  ее  актуальности,  </a:t>
            </a:r>
            <a:r>
              <a:rPr lang="ru-RU" sz="5100" dirty="0" smtClean="0"/>
              <a:t>полноты, соответствия </a:t>
            </a:r>
            <a:r>
              <a:rPr lang="ru-RU" sz="5100" dirty="0"/>
              <a:t>решаемым задачам</a:t>
            </a:r>
          </a:p>
          <a:p>
            <a:r>
              <a:rPr lang="ru-RU" sz="5100" dirty="0"/>
              <a:t> </a:t>
            </a:r>
            <a:r>
              <a:rPr lang="ru-RU" sz="5100" dirty="0" smtClean="0"/>
              <a:t>Своевременное планирование бюджета</a:t>
            </a:r>
          </a:p>
          <a:p>
            <a:r>
              <a:rPr lang="ru-RU" sz="5100" dirty="0" smtClean="0"/>
              <a:t>Систематическая работа </a:t>
            </a:r>
            <a:r>
              <a:rPr lang="ru-RU" sz="5100" dirty="0"/>
              <a:t> </a:t>
            </a:r>
            <a:r>
              <a:rPr lang="ru-RU" sz="5100" dirty="0" smtClean="0"/>
              <a:t>по</a:t>
            </a:r>
            <a:r>
              <a:rPr lang="ru-RU" sz="5100" dirty="0"/>
              <a:t> </a:t>
            </a:r>
            <a:r>
              <a:rPr lang="ru-RU" sz="5100" dirty="0" smtClean="0"/>
              <a:t>расширению партнерства , по выявлению дополнительных средств </a:t>
            </a:r>
            <a:r>
              <a:rPr lang="ru-RU" sz="5100" dirty="0"/>
              <a:t>финансирования</a:t>
            </a:r>
          </a:p>
          <a:p>
            <a:r>
              <a:rPr lang="ru-RU" sz="5100" dirty="0"/>
              <a:t> </a:t>
            </a:r>
            <a:r>
              <a:rPr lang="ru-RU" sz="5100" dirty="0" smtClean="0"/>
              <a:t>Систематическая работа</a:t>
            </a:r>
            <a:r>
              <a:rPr lang="ru-RU" sz="5100" dirty="0"/>
              <a:t> </a:t>
            </a:r>
            <a:r>
              <a:rPr lang="ru-RU" sz="5100" dirty="0" smtClean="0"/>
              <a:t> по</a:t>
            </a:r>
            <a:r>
              <a:rPr lang="ru-RU" sz="5100" dirty="0"/>
              <a:t> </a:t>
            </a:r>
            <a:r>
              <a:rPr lang="ru-RU" sz="5100" dirty="0" smtClean="0"/>
              <a:t>обновлению внутриучрежденческой системы повышения квалификации</a:t>
            </a:r>
            <a:r>
              <a:rPr lang="ru-RU" sz="5100" dirty="0"/>
              <a:t>.</a:t>
            </a:r>
          </a:p>
          <a:p>
            <a:r>
              <a:rPr lang="ru-RU" sz="5100" dirty="0" smtClean="0"/>
              <a:t>Разработка и использование эффективной системы мотивации включения педагогов </a:t>
            </a:r>
            <a:r>
              <a:rPr lang="ru-RU" sz="5100" dirty="0"/>
              <a:t>в инновационные процессы</a:t>
            </a:r>
            <a:r>
              <a:rPr lang="ru-RU" sz="5100" dirty="0" smtClean="0"/>
              <a:t>.</a:t>
            </a:r>
            <a:endParaRPr lang="ru-RU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997248"/>
        </p:xfrm>
        <a:graphic>
          <a:graphicData uri="http://schemas.openxmlformats.org/drawingml/2006/table">
            <a:tbl>
              <a:tblPr/>
              <a:tblGrid>
                <a:gridCol w="4369135"/>
                <a:gridCol w="4369135"/>
                <a:gridCol w="367698"/>
                <a:gridCol w="38032"/>
              </a:tblGrid>
              <a:tr h="185519">
                <a:tc>
                  <a:txBody>
                    <a:bodyPr/>
                    <a:lstStyle/>
                    <a:p>
                      <a:pPr marR="101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РАЗДЕЛ</a:t>
                      </a:r>
                      <a:endParaRPr lang="ru-RU" sz="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93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i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СТР.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ПАСПОРТ ПРОГРАММЫ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59">
                <a:tc>
                  <a:txBody>
                    <a:bodyPr/>
                    <a:lstStyle/>
                    <a:p>
                      <a:pPr marR="88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РАЗДЕЛ 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АНАЛИЗ ПОТЕНЦИАЛА РАЗВИТИЯ ШКОЛЫ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135">
                <a:tc rowSpan="2">
                  <a:txBody>
                    <a:bodyPr/>
                    <a:lstStyle/>
                    <a:p>
                      <a:pPr marR="88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РАЗДЕЛ 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АНАЛИЗ СОСТОЯНИЯ И ПРОГНОЗ ТЕНДЕНЦИЙ СОЦИАЛЬНОГО ЗАКАЗА 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ПРИОРИТЕТНЫЕ НАПРАВЛЕНИЯ РАЗВИТИЯ ШКОЛЫ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59">
                <a:tc>
                  <a:txBody>
                    <a:bodyPr/>
                    <a:lstStyle/>
                    <a:p>
                      <a:pPr marR="88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РАЗДЕЛ 3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КОНЦЕПЦИЯ РАЗВИТИЯ ШКОЛЫ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59">
                <a:tc>
                  <a:txBody>
                    <a:bodyPr/>
                    <a:lstStyle/>
                    <a:p>
                      <a:pPr marR="88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РАЗДЕЛ 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ЭТАПЫ РЕАЛИЗАЦИИ ПРОГРАММЫ РАЗВИТИЯ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756">
                <a:tc>
                  <a:txBody>
                    <a:bodyPr/>
                    <a:lstStyle/>
                    <a:p>
                      <a:pPr marR="88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РАЗДЕЛ 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ОЖИДАЕМЫЕ КОНЕЧНЫЕ РЕЗУЛЬТАТЫ РЕАЛИЗАЦИИ ПРОГРАММЫ РАЗВИТИЯ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59">
                <a:tc>
                  <a:txBody>
                    <a:bodyPr/>
                    <a:lstStyle/>
                    <a:p>
                      <a:pPr marR="88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РАЗДЕЛ 6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МЕХАНИЗМ РЕАЛИЗАЦИИ ПРОГРАММЫ РАЗВИТИЯ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59">
                <a:tc>
                  <a:txBody>
                    <a:bodyPr/>
                    <a:lstStyle/>
                    <a:p>
                      <a:pPr marR="88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РАЗДЕЛ 7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ПРОГРАММНЫЕ МЕРОПРИЯТИЯ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756">
                <a:tc>
                  <a:txBody>
                    <a:bodyPr/>
                    <a:lstStyle/>
                    <a:p>
                      <a:pPr marR="88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РАЗДЕЛ 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УПРАВЛЕНИЕ и КОНТРОЛЬ ЗА РЕАЛИЗАЦИЕЙ ПРОГРАММЫ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756">
                <a:tc>
                  <a:txBody>
                    <a:bodyPr/>
                    <a:lstStyle/>
                    <a:p>
                      <a:pPr marR="88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РАЗДЕЛ 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УГРОЗЫ И РИСКИ РЕАЛИЗАЦИИ ПРОГРАММЫ ИХ МИНИМИЗАЦИЯ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2779025" cy="220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5554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7"/>
          <a:ext cx="8501122" cy="1261872"/>
        </p:xfrm>
        <a:graphic>
          <a:graphicData uri="http://schemas.openxmlformats.org/drawingml/2006/table">
            <a:tbl>
              <a:tblPr/>
              <a:tblGrid>
                <a:gridCol w="8501122"/>
              </a:tblGrid>
              <a:tr h="857255">
                <a:tc>
                  <a:txBody>
                    <a:bodyPr/>
                    <a:lstStyle/>
                    <a:p>
                      <a:pPr marL="76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Нормативно-правовые основания для разработки Программы    развития</a:t>
                      </a: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8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4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Национальный проект «Образование» (утвержден президиумом Совета при Президенте Российской Федерации по стратегическому развитию и национальным проектам (протокол от 3 сентября 2018 г. №10));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4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Федеральный закон "Об образовании в Российской Федерации"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4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Санитарно-эпидемиологические требования к условиям и организации обучения в общеобразовательных учреждениях /Санитарно-эпидемиологические правила и нормативы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2.4.2. 2821 – 10 / Постановление Главного государственного санитарного врача РФ от 29 декабря 2010 г. N 189;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4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Федеральный государственный образовательный стандарт начального общего образования, утвержденный приказом Министерства образования и науки Российской Федерации от 06.10.2009 № 373;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4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Федеральный государственный образовательный стандарт начального общего образования для обучающихся с ограниченными возможностями здоровья, утвержденный приказом Министерства образования и науки Российской Федерации от 19 декабря 2014 г. N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854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1598;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4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Федеральный государственный образовательный стандарт основного общего образования, утвержденный приказом Министерства образования и науки Российской Федерации от «17» декабря 2010 г. № 1897;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4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Федеральный государственный образовательный стандарт среднего общего образования (утв. Приказ Министерства образования и науки Российской Федерации от 17.05.2012 г., №413);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14290"/>
            <a:ext cx="392909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SWOT-анализ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—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Метод"/>
              </a:rPr>
              <a:t>метод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Стратегическое планирование"/>
              </a:rPr>
              <a:t>стратегического планирования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заключающийся в выявлении факторов внутренней и внешней среды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Организация"/>
              </a:rPr>
              <a:t>организации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разделении их на четыре категории: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trengths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(сильные стороны),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eaknesses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(слабые стороны),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pportunities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(возможности)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hreats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(угрозы).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0"/>
            <a:ext cx="40005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PEST</a:t>
            </a:r>
            <a:r>
              <a:rPr lang="ru-RU" sz="2800" dirty="0"/>
              <a:t>-</a:t>
            </a:r>
            <a:r>
              <a:rPr lang="ru-RU" sz="2800" b="1" dirty="0"/>
              <a:t>анализ</a:t>
            </a:r>
            <a:r>
              <a:rPr lang="ru-RU" sz="2800" dirty="0"/>
              <a:t> (иногда обозначают как STEP) — это маркетинговый инструмент, предназначенный для выявления политических (</a:t>
            </a:r>
            <a:r>
              <a:rPr lang="ru-RU" sz="2800" dirty="0" err="1"/>
              <a:t>Political</a:t>
            </a:r>
            <a:r>
              <a:rPr lang="ru-RU" sz="2800" dirty="0"/>
              <a:t>), экономических (</a:t>
            </a:r>
            <a:r>
              <a:rPr lang="ru-RU" sz="2800" dirty="0" err="1"/>
              <a:t>Economic</a:t>
            </a:r>
            <a:r>
              <a:rPr lang="ru-RU" sz="2800" dirty="0"/>
              <a:t>), социальных (</a:t>
            </a:r>
            <a:r>
              <a:rPr lang="ru-RU" sz="2800" dirty="0" err="1"/>
              <a:t>Social</a:t>
            </a:r>
            <a:r>
              <a:rPr lang="ru-RU" sz="2800" dirty="0"/>
              <a:t>) и технологических (</a:t>
            </a:r>
            <a:r>
              <a:rPr lang="ru-RU" sz="2800" dirty="0" err="1"/>
              <a:t>Technological</a:t>
            </a:r>
            <a:r>
              <a:rPr lang="ru-RU" sz="2800" dirty="0"/>
              <a:t>) аспектов внешней среды.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Миссия </a:t>
            </a:r>
            <a:r>
              <a:rPr lang="ru-RU" b="1" i="1" dirty="0">
                <a:solidFill>
                  <a:srgbClr val="FF0000"/>
                </a:solidFill>
              </a:rPr>
              <a:t>школы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создание </a:t>
            </a:r>
            <a:r>
              <a:rPr lang="ru-RU" b="1" i="1" dirty="0"/>
              <a:t>образовательной среды,</a:t>
            </a:r>
            <a:r>
              <a:rPr lang="ru-RU" dirty="0"/>
              <a:t> </a:t>
            </a:r>
            <a:r>
              <a:rPr lang="ru-RU" b="1" i="1" dirty="0"/>
              <a:t>способной удовлетворить потребность субъектов образовательного процесса в доступном качественном образовании и воспитании, соответствующем современным требованиям и способствующем развитию потенциала субъектов образовательного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9275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9275" algn="l"/>
              </a:tabLs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Приоритетными направлениями развития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2020 – 2025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гг.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являются: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9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обеспечение качественного и доступного образования;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9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эффективной системы выявления, поддержки и развития способностей и талантов у школьников;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системы профессионального роста педагогических работников;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современной и безопасной цифровой образовательной среды в Школе;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добровольчества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волонтерства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поддержка общественных инициатив и проектов;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поддержка инициатив родительских сообществ;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современной и сбалансированной школьной системы оценки качества образования (ВСОКО).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281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fontAlgn="base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Модель школы - 2024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Настоящая программа развития предполагает, что в результате ее реализации, образовательная система школы будет обладать следующими чертами: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школа предоставляет обучающимся качественное образование, соответствующее требованиям федеральных государственных стандартов второго поколения, что подтверждается через независимые формы аттестации;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выпускники школы конкурентоспособны в системе высшего и среднего профессионального образования;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школе существует/действует воспитательная система культурно-нравственной ориентации, адекватная потребностям времени;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841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 школы не наносит ущерба здоровью обучающихся, в ней они чувствуют себя безопасно и защищены от негативных влияний внешней среды;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школе работает высокопрофессиональный творческий педагогический коллектив, которые применяют в своей практике современные технологии обучения;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школа имеет эффективную систему управления, обеспечивающую не только ее успешное функционирование, но и развитие, используются механизмы государственно-общественного управления школой;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-школа имеет современную материально-техническую базу и пространственно-предметную среду, обладает необходимым количеством ресурсов для реализации ее планов;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школа имеет широкие партнерские связи с культурными, спортивными и научными организациями;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-в школе создана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внутришкольная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система оценки качества образования, встроенная 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ЕСОКО.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Модель педагога школы -2024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Учитывая все вышеизложенное в предыдущих разделах, наиболее целесообразным представляется следующая модель компетентного педагога: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1)наличие высокого уровня общей, коммуникативной культуры, теоретических представлений и опыта организации сложной коммуникации, осуществляемой в режиме диалога;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2)способность к критической оценке и интеграции личного и иного (отечественного, зарубежного, исторического, прогнозируемого) опыта педагогической деятельности;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3)стремление к формированию и развитию личных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креативных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качеств, дающих возможность генерации уникальных педагогических идей и получения инновационных педагогических результатов;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4)наличие рефлексивной культуры,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потребности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саморефлексии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в совместной рефлексии с другими субъектами педагогического процесса;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5)наличие методологической культуры, умений и навыков концептуального мышления, моделирования педагогического процесса и прогнозирования результатов собственной деятельности;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6)готовность к совместному со всеми иными субъектами педагогического процесса освоению социального опыта;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7)наличие культуры педагогического менеджмента в широком смысле, то есть стремление к самоопределению в ситуации ценностного выбора и к принятию ответственности за конечный результат педагогического процесса, что определяет профессиональную успешность в условиях конкуренции;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Модель выпускника – 2024</a:t>
            </a:r>
          </a:p>
          <a:p>
            <a:r>
              <a:rPr lang="ru-RU" sz="3600" dirty="0" smtClean="0"/>
              <a:t>Высоконравственный</a:t>
            </a:r>
            <a:r>
              <a:rPr lang="ru-RU" sz="3600" dirty="0"/>
              <a:t>, творческий, компетентный гражданин России, принимающий судьбу Отечества как свою личную, осознающий ответственность за </a:t>
            </a:r>
            <a:r>
              <a:rPr lang="ru-RU" sz="3600" dirty="0" smtClean="0"/>
              <a:t>настоящее и будущее </a:t>
            </a:r>
            <a:r>
              <a:rPr lang="ru-RU" sz="3600" dirty="0"/>
              <a:t>своей страны, укорененный в духовных и культурных традициях российского </a:t>
            </a:r>
            <a:r>
              <a:rPr lang="ru-RU" sz="3600" dirty="0" smtClean="0"/>
              <a:t>народа ,готовый к </a:t>
            </a:r>
            <a:r>
              <a:rPr lang="ru-RU" sz="3600" dirty="0"/>
              <a:t>самореализации в современном мире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1012</Words>
  <Application>Microsoft Office PowerPoint</Application>
  <PresentationFormat>Экран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Миссия школы</vt:lpstr>
      <vt:lpstr>Слайд 6</vt:lpstr>
      <vt:lpstr>Слайд 7</vt:lpstr>
      <vt:lpstr>Слайд 8</vt:lpstr>
      <vt:lpstr>Слайд 9</vt:lpstr>
      <vt:lpstr>Слайд 10</vt:lpstr>
      <vt:lpstr>  Механизм реализации Программы развития   </vt:lpstr>
      <vt:lpstr>Этапы реализации</vt:lpstr>
      <vt:lpstr>Система мер по минимизации рисков реализации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директор</cp:lastModifiedBy>
  <cp:revision>10</cp:revision>
  <dcterms:created xsi:type="dcterms:W3CDTF">2020-05-26T19:56:53Z</dcterms:created>
  <dcterms:modified xsi:type="dcterms:W3CDTF">2020-11-19T11:27:58Z</dcterms:modified>
</cp:coreProperties>
</file>