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6" r:id="rId4"/>
    <p:sldId id="258" r:id="rId5"/>
    <p:sldId id="261" r:id="rId6"/>
    <p:sldId id="259" r:id="rId7"/>
    <p:sldId id="260"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22E65CB-B104-49A4-BC6D-E5F20818106D}" type="datetimeFigureOut">
              <a:rPr lang="ru-RU" smtClean="0"/>
              <a:t>10.09.2021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386322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2E65CB-B104-49A4-BC6D-E5F20818106D}" type="datetimeFigureOut">
              <a:rPr lang="ru-RU" smtClean="0"/>
              <a:t>10.09.2021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91746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2E65CB-B104-49A4-BC6D-E5F20818106D}" type="datetimeFigureOut">
              <a:rPr lang="ru-RU" smtClean="0"/>
              <a:t>10.09.2021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863480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2E65CB-B104-49A4-BC6D-E5F20818106D}" type="datetimeFigureOut">
              <a:rPr lang="ru-RU" smtClean="0"/>
              <a:t>10.09.2021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317758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22E65CB-B104-49A4-BC6D-E5F20818106D}" type="datetimeFigureOut">
              <a:rPr lang="ru-RU" smtClean="0"/>
              <a:t>10.09.2021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1628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22E65CB-B104-49A4-BC6D-E5F20818106D}" type="datetimeFigureOut">
              <a:rPr lang="ru-RU" smtClean="0"/>
              <a:t>10.09.2021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2159576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22E65CB-B104-49A4-BC6D-E5F20818106D}" type="datetimeFigureOut">
              <a:rPr lang="ru-RU" smtClean="0"/>
              <a:t>10.09.2021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286438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22E65CB-B104-49A4-BC6D-E5F20818106D}" type="datetimeFigureOut">
              <a:rPr lang="ru-RU" smtClean="0"/>
              <a:t>10.09.2021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297385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22E65CB-B104-49A4-BC6D-E5F20818106D}" type="datetimeFigureOut">
              <a:rPr lang="ru-RU" smtClean="0"/>
              <a:t>10.09.2021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117633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2E65CB-B104-49A4-BC6D-E5F20818106D}" type="datetimeFigureOut">
              <a:rPr lang="ru-RU" smtClean="0"/>
              <a:t>10.09.2021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138987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2E65CB-B104-49A4-BC6D-E5F20818106D}" type="datetimeFigureOut">
              <a:rPr lang="ru-RU" smtClean="0"/>
              <a:t>10.09.2021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9DD9D5-E000-4370-9C28-2FECA4FAEC6C}" type="slidenum">
              <a:rPr lang="ru-RU" smtClean="0"/>
              <a:t>‹#›</a:t>
            </a:fld>
            <a:endParaRPr lang="ru-RU"/>
          </a:p>
        </p:txBody>
      </p:sp>
    </p:spTree>
    <p:extLst>
      <p:ext uri="{BB962C8B-B14F-4D97-AF65-F5344CB8AC3E}">
        <p14:creationId xmlns:p14="http://schemas.microsoft.com/office/powerpoint/2010/main" val="408152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E65CB-B104-49A4-BC6D-E5F20818106D}" type="datetimeFigureOut">
              <a:rPr lang="ru-RU" smtClean="0"/>
              <a:t>10.09.2021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DD9D5-E000-4370-9C28-2FECA4FAEC6C}" type="slidenum">
              <a:rPr lang="ru-RU" smtClean="0"/>
              <a:t>‹#›</a:t>
            </a:fld>
            <a:endParaRPr lang="ru-RU"/>
          </a:p>
        </p:txBody>
      </p:sp>
    </p:spTree>
    <p:extLst>
      <p:ext uri="{BB962C8B-B14F-4D97-AF65-F5344CB8AC3E}">
        <p14:creationId xmlns:p14="http://schemas.microsoft.com/office/powerpoint/2010/main" val="114496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46185" y="412018"/>
            <a:ext cx="11676184" cy="6188075"/>
          </a:xfrm>
        </p:spPr>
        <p:txBody>
          <a:bodyPr>
            <a:normAutofit/>
          </a:bodyPr>
          <a:lstStyle/>
          <a:p>
            <a:pPr algn="ctr"/>
            <a:r>
              <a:rPr lang="ru-RU" sz="3600" b="1" dirty="0">
                <a:solidFill>
                  <a:srgbClr val="0000FF"/>
                </a:solidFill>
                <a:latin typeface="Times New Roman" panose="02020603050405020304" pitchFamily="18" charset="0"/>
                <a:cs typeface="Times New Roman" panose="02020603050405020304" pitchFamily="18" charset="0"/>
              </a:rPr>
              <a:t>ОСНОВНАЯ ОБЩЕОБРАЗОВАТЕЛЬНАЯ ПРОГРАММА </a:t>
            </a:r>
            <a:r>
              <a:rPr lang="ru-RU" sz="3600" dirty="0">
                <a:solidFill>
                  <a:srgbClr val="0000FF"/>
                </a:solidFill>
                <a:latin typeface="Times New Roman" panose="02020603050405020304" pitchFamily="18" charset="0"/>
                <a:cs typeface="Times New Roman" panose="02020603050405020304" pitchFamily="18" charset="0"/>
              </a:rPr>
              <a:t/>
            </a:r>
            <a:br>
              <a:rPr lang="ru-RU" sz="3600" dirty="0">
                <a:solidFill>
                  <a:srgbClr val="0000FF"/>
                </a:solidFill>
                <a:latin typeface="Times New Roman" panose="02020603050405020304" pitchFamily="18" charset="0"/>
                <a:cs typeface="Times New Roman" panose="02020603050405020304" pitchFamily="18" charset="0"/>
              </a:rPr>
            </a:br>
            <a:r>
              <a:rPr lang="ru-RU" sz="3600" b="1" dirty="0">
                <a:solidFill>
                  <a:srgbClr val="0000FF"/>
                </a:solidFill>
                <a:latin typeface="Times New Roman" panose="02020603050405020304" pitchFamily="18" charset="0"/>
                <a:cs typeface="Times New Roman" panose="02020603050405020304" pitchFamily="18" charset="0"/>
              </a:rPr>
              <a:t>ДОШКОЛЬНОГО ОБРАЗОВАНИЯ </a:t>
            </a:r>
            <a:r>
              <a:rPr lang="ru-RU" sz="3600" dirty="0">
                <a:solidFill>
                  <a:srgbClr val="0000FF"/>
                </a:solidFill>
                <a:latin typeface="Times New Roman" panose="02020603050405020304" pitchFamily="18" charset="0"/>
                <a:cs typeface="Times New Roman" panose="02020603050405020304" pitchFamily="18" charset="0"/>
              </a:rPr>
              <a:t/>
            </a:r>
            <a:br>
              <a:rPr lang="ru-RU" sz="3600" dirty="0">
                <a:solidFill>
                  <a:srgbClr val="0000FF"/>
                </a:solidFill>
                <a:latin typeface="Times New Roman" panose="02020603050405020304" pitchFamily="18" charset="0"/>
                <a:cs typeface="Times New Roman" panose="02020603050405020304" pitchFamily="18" charset="0"/>
              </a:rPr>
            </a:br>
            <a:r>
              <a:rPr lang="ru-RU" sz="3600" b="1" dirty="0">
                <a:solidFill>
                  <a:srgbClr val="0000FF"/>
                </a:solidFill>
                <a:latin typeface="Times New Roman" panose="02020603050405020304" pitchFamily="18" charset="0"/>
                <a:cs typeface="Times New Roman" panose="02020603050405020304" pitchFamily="18" charset="0"/>
              </a:rPr>
              <a:t>дошкольной группы муниципального бюджетного общеобразовательного </a:t>
            </a:r>
            <a:r>
              <a:rPr lang="ru-RU" sz="3600" b="1" dirty="0" smtClean="0">
                <a:solidFill>
                  <a:srgbClr val="0000FF"/>
                </a:solidFill>
                <a:latin typeface="Times New Roman" panose="02020603050405020304" pitchFamily="18" charset="0"/>
                <a:cs typeface="Times New Roman" panose="02020603050405020304" pitchFamily="18" charset="0"/>
              </a:rPr>
              <a:t>учреждения</a:t>
            </a:r>
            <a:br>
              <a:rPr lang="ru-RU" sz="3600" b="1" dirty="0" smtClean="0">
                <a:solidFill>
                  <a:srgbClr val="0000FF"/>
                </a:solidFill>
                <a:latin typeface="Times New Roman" panose="02020603050405020304" pitchFamily="18" charset="0"/>
                <a:cs typeface="Times New Roman" panose="02020603050405020304" pitchFamily="18" charset="0"/>
              </a:rPr>
            </a:br>
            <a:r>
              <a:rPr lang="ru-RU" sz="3600" b="1" dirty="0" smtClean="0">
                <a:solidFill>
                  <a:srgbClr val="0000FF"/>
                </a:solidFill>
                <a:latin typeface="Times New Roman" panose="02020603050405020304" pitchFamily="18" charset="0"/>
                <a:cs typeface="Times New Roman" panose="02020603050405020304" pitchFamily="18" charset="0"/>
              </a:rPr>
              <a:t> </a:t>
            </a:r>
            <a:r>
              <a:rPr lang="ru-RU" sz="3200" b="1" dirty="0">
                <a:solidFill>
                  <a:srgbClr val="0000FF"/>
                </a:solidFill>
                <a:latin typeface="Times New Roman" panose="02020603050405020304" pitchFamily="18" charset="0"/>
                <a:cs typeface="Times New Roman" panose="02020603050405020304" pitchFamily="18" charset="0"/>
              </a:rPr>
              <a:t>«Верхнеачакская средняя общеобразовательная </a:t>
            </a:r>
            <a:r>
              <a:rPr lang="ru-RU" sz="3200" b="1" dirty="0" smtClean="0">
                <a:solidFill>
                  <a:srgbClr val="0000FF"/>
                </a:solidFill>
                <a:latin typeface="Times New Roman" panose="02020603050405020304" pitchFamily="18" charset="0"/>
                <a:cs typeface="Times New Roman" panose="02020603050405020304" pitchFamily="18" charset="0"/>
              </a:rPr>
              <a:t>школа</a:t>
            </a:r>
            <a:br>
              <a:rPr lang="ru-RU" sz="3200" b="1" dirty="0" smtClean="0">
                <a:solidFill>
                  <a:srgbClr val="0000FF"/>
                </a:solidFill>
                <a:latin typeface="Times New Roman" panose="02020603050405020304" pitchFamily="18" charset="0"/>
                <a:cs typeface="Times New Roman" panose="02020603050405020304" pitchFamily="18" charset="0"/>
              </a:rPr>
            </a:br>
            <a:r>
              <a:rPr lang="ru-RU" sz="3200" b="1" dirty="0" smtClean="0">
                <a:solidFill>
                  <a:srgbClr val="0000FF"/>
                </a:solidFill>
                <a:latin typeface="Times New Roman" panose="02020603050405020304" pitchFamily="18" charset="0"/>
                <a:cs typeface="Times New Roman" panose="02020603050405020304" pitchFamily="18" charset="0"/>
              </a:rPr>
              <a:t>имени </a:t>
            </a:r>
            <a:r>
              <a:rPr lang="ru-RU" sz="3200" b="1" dirty="0" err="1" smtClean="0">
                <a:solidFill>
                  <a:srgbClr val="0000FF"/>
                </a:solidFill>
                <a:latin typeface="Times New Roman" panose="02020603050405020304" pitchFamily="18" charset="0"/>
                <a:cs typeface="Times New Roman" panose="02020603050405020304" pitchFamily="18" charset="0"/>
              </a:rPr>
              <a:t>А.П.Айдак</a:t>
            </a:r>
            <a:r>
              <a:rPr lang="ru-RU" sz="3200" b="1" dirty="0" smtClean="0">
                <a:solidFill>
                  <a:srgbClr val="0000FF"/>
                </a:solidFill>
                <a:latin typeface="Times New Roman" panose="02020603050405020304" pitchFamily="18" charset="0"/>
                <a:cs typeface="Times New Roman" panose="02020603050405020304" pitchFamily="18" charset="0"/>
              </a:rPr>
              <a:t>» </a:t>
            </a:r>
            <a:r>
              <a:rPr lang="ru-RU" sz="3200" dirty="0">
                <a:solidFill>
                  <a:srgbClr val="0000FF"/>
                </a:solidFill>
                <a:latin typeface="Times New Roman" panose="02020603050405020304" pitchFamily="18" charset="0"/>
                <a:cs typeface="Times New Roman" panose="02020603050405020304" pitchFamily="18" charset="0"/>
              </a:rPr>
              <a:t/>
            </a:r>
            <a:br>
              <a:rPr lang="ru-RU" sz="3200" dirty="0">
                <a:solidFill>
                  <a:srgbClr val="0000FF"/>
                </a:solidFill>
                <a:latin typeface="Times New Roman" panose="02020603050405020304" pitchFamily="18" charset="0"/>
                <a:cs typeface="Times New Roman" panose="02020603050405020304" pitchFamily="18" charset="0"/>
              </a:rPr>
            </a:br>
            <a:r>
              <a:rPr lang="ru-RU" sz="3600" b="1" dirty="0" err="1">
                <a:solidFill>
                  <a:srgbClr val="0000FF"/>
                </a:solidFill>
                <a:latin typeface="Times New Roman" panose="02020603050405020304" pitchFamily="18" charset="0"/>
                <a:cs typeface="Times New Roman" panose="02020603050405020304" pitchFamily="18" charset="0"/>
              </a:rPr>
              <a:t>Ядринского</a:t>
            </a:r>
            <a:r>
              <a:rPr lang="ru-RU" sz="3600" b="1" dirty="0">
                <a:solidFill>
                  <a:srgbClr val="0000FF"/>
                </a:solidFill>
                <a:latin typeface="Times New Roman" panose="02020603050405020304" pitchFamily="18" charset="0"/>
                <a:cs typeface="Times New Roman" panose="02020603050405020304" pitchFamily="18" charset="0"/>
              </a:rPr>
              <a:t> района Чувашской Республики</a:t>
            </a:r>
            <a:r>
              <a:rPr lang="ru-RU" sz="3600" dirty="0">
                <a:solidFill>
                  <a:srgbClr val="0000FF"/>
                </a:solidFill>
                <a:latin typeface="Times New Roman" panose="02020603050405020304" pitchFamily="18" charset="0"/>
                <a:cs typeface="Times New Roman" panose="02020603050405020304" pitchFamily="18" charset="0"/>
              </a:rPr>
              <a:t/>
            </a:r>
            <a:br>
              <a:rPr lang="ru-RU" sz="3600" dirty="0">
                <a:solidFill>
                  <a:srgbClr val="0000FF"/>
                </a:solidFill>
                <a:latin typeface="Times New Roman" panose="02020603050405020304" pitchFamily="18" charset="0"/>
                <a:cs typeface="Times New Roman" panose="02020603050405020304" pitchFamily="18" charset="0"/>
              </a:rPr>
            </a:br>
            <a:r>
              <a:rPr lang="ru-RU" sz="3600" b="1" dirty="0">
                <a:solidFill>
                  <a:srgbClr val="0000FF"/>
                </a:solidFill>
                <a:latin typeface="Times New Roman" panose="02020603050405020304" pitchFamily="18" charset="0"/>
                <a:cs typeface="Times New Roman" panose="02020603050405020304" pitchFamily="18" charset="0"/>
              </a:rPr>
              <a:t>на </a:t>
            </a:r>
            <a:r>
              <a:rPr lang="ru-RU" sz="3600" b="1" dirty="0" smtClean="0">
                <a:solidFill>
                  <a:srgbClr val="0000FF"/>
                </a:solidFill>
                <a:latin typeface="Times New Roman" panose="02020603050405020304" pitchFamily="18" charset="0"/>
                <a:cs typeface="Times New Roman" panose="02020603050405020304" pitchFamily="18" charset="0"/>
              </a:rPr>
              <a:t>2021 </a:t>
            </a:r>
            <a:r>
              <a:rPr lang="ru-RU" sz="3600" b="1" dirty="0">
                <a:solidFill>
                  <a:srgbClr val="0000FF"/>
                </a:solidFill>
                <a:latin typeface="Times New Roman" panose="02020603050405020304" pitchFamily="18" charset="0"/>
                <a:cs typeface="Times New Roman" panose="02020603050405020304" pitchFamily="18" charset="0"/>
              </a:rPr>
              <a:t>– </a:t>
            </a:r>
            <a:r>
              <a:rPr lang="ru-RU" sz="3600" b="1" dirty="0" smtClean="0">
                <a:solidFill>
                  <a:srgbClr val="0000FF"/>
                </a:solidFill>
                <a:latin typeface="Times New Roman" panose="02020603050405020304" pitchFamily="18" charset="0"/>
                <a:cs typeface="Times New Roman" panose="02020603050405020304" pitchFamily="18" charset="0"/>
              </a:rPr>
              <a:t>2022 </a:t>
            </a:r>
            <a:r>
              <a:rPr lang="ru-RU" sz="3600" b="1" dirty="0">
                <a:solidFill>
                  <a:srgbClr val="0000FF"/>
                </a:solidFill>
                <a:latin typeface="Times New Roman" panose="02020603050405020304" pitchFamily="18" charset="0"/>
                <a:cs typeface="Times New Roman" panose="02020603050405020304" pitchFamily="18" charset="0"/>
              </a:rPr>
              <a:t>учебный год</a:t>
            </a:r>
            <a:r>
              <a:rPr lang="ru-RU" sz="3600" dirty="0">
                <a:solidFill>
                  <a:srgbClr val="0000FF"/>
                </a:solidFill>
                <a:latin typeface="Times New Roman" panose="02020603050405020304" pitchFamily="18" charset="0"/>
                <a:cs typeface="Times New Roman" panose="02020603050405020304" pitchFamily="18" charset="0"/>
              </a:rPr>
              <a:t/>
            </a:r>
            <a:br>
              <a:rPr lang="ru-RU" sz="3600" dirty="0">
                <a:solidFill>
                  <a:srgbClr val="0000FF"/>
                </a:solidFill>
                <a:latin typeface="Times New Roman" panose="02020603050405020304" pitchFamily="18" charset="0"/>
                <a:cs typeface="Times New Roman" panose="02020603050405020304" pitchFamily="18" charset="0"/>
              </a:rPr>
            </a:br>
            <a:endParaRPr lang="ru-RU" sz="36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446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580290" y="333957"/>
            <a:ext cx="1094349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Согласно Федеральному закону «Об образовании в Российской Федерации» от 29 декабря 2012 г. №273-ФЗ</a:t>
            </a:r>
            <a:br>
              <a:rPr kumimoji="0" lang="ru-RU" sz="1800" b="0" i="0" u="none" strike="noStrike" cap="none" normalizeH="0" baseline="0" dirty="0" smtClean="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ru-RU" sz="1800" b="0" i="0" u="none" strike="noStrike" cap="none" normalizeH="0" baseline="0" dirty="0" smtClean="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(далее  –  Федеральный закон «Об образовании в  Российской Федерации») дошкольное образование является уровнем общего образования наряду с начальным общим, основным общим и средним общим образованием. </a:t>
            </a:r>
            <a:endParaRPr kumimoji="0" lang="ru-RU" sz="18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idx="1"/>
          </p:nvPr>
        </p:nvSpPr>
        <p:spPr bwMode="auto">
          <a:xfrm>
            <a:off x="231528" y="1645318"/>
            <a:ext cx="11641016" cy="5016758"/>
          </a:xfrm>
          <a:prstGeom prst="rect">
            <a:avLst/>
          </a:prstGeom>
          <a:solidFill>
            <a:schemeClr val="accent4">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tabLst>
                <a:tab pos="188913" algn="l"/>
              </a:tabLst>
              <a:defRPr>
                <a:solidFill>
                  <a:schemeClr val="tx1"/>
                </a:solidFill>
                <a:latin typeface="Arial" panose="020B0604020202020204" pitchFamily="34" charset="0"/>
              </a:defRPr>
            </a:lvl1pPr>
            <a:lvl2pPr eaLnBrk="0" fontAlgn="base" hangingPunct="0">
              <a:spcBef>
                <a:spcPct val="0"/>
              </a:spcBef>
              <a:spcAft>
                <a:spcPct val="0"/>
              </a:spcAft>
              <a:tabLst>
                <a:tab pos="188913" algn="l"/>
              </a:tabLst>
              <a:defRPr>
                <a:solidFill>
                  <a:schemeClr val="tx1"/>
                </a:solidFill>
                <a:latin typeface="Arial" panose="020B0604020202020204" pitchFamily="34" charset="0"/>
              </a:defRPr>
            </a:lvl2pPr>
            <a:lvl3pPr eaLnBrk="0" fontAlgn="base" hangingPunct="0">
              <a:spcBef>
                <a:spcPct val="0"/>
              </a:spcBef>
              <a:spcAft>
                <a:spcPct val="0"/>
              </a:spcAft>
              <a:tabLst>
                <a:tab pos="188913" algn="l"/>
              </a:tabLst>
              <a:defRPr>
                <a:solidFill>
                  <a:schemeClr val="tx1"/>
                </a:solidFill>
                <a:latin typeface="Arial" panose="020B0604020202020204" pitchFamily="34" charset="0"/>
              </a:defRPr>
            </a:lvl3pPr>
            <a:lvl4pPr eaLnBrk="0" fontAlgn="base" hangingPunct="0">
              <a:spcBef>
                <a:spcPct val="0"/>
              </a:spcBef>
              <a:spcAft>
                <a:spcPct val="0"/>
              </a:spcAft>
              <a:tabLst>
                <a:tab pos="188913" algn="l"/>
              </a:tabLst>
              <a:defRPr>
                <a:solidFill>
                  <a:schemeClr val="tx1"/>
                </a:solidFill>
                <a:latin typeface="Arial" panose="020B0604020202020204" pitchFamily="34" charset="0"/>
              </a:defRPr>
            </a:lvl4pPr>
            <a:lvl5pPr eaLnBrk="0" fontAlgn="base" hangingPunct="0">
              <a:spcBef>
                <a:spcPct val="0"/>
              </a:spcBef>
              <a:spcAft>
                <a:spcPct val="0"/>
              </a:spcAft>
              <a:tabLst>
                <a:tab pos="188913" algn="l"/>
              </a:tabLst>
              <a:defRPr>
                <a:solidFill>
                  <a:schemeClr val="tx1"/>
                </a:solidFill>
                <a:latin typeface="Arial" panose="020B0604020202020204" pitchFamily="34" charset="0"/>
              </a:defRPr>
            </a:lvl5pPr>
            <a:lvl6pPr eaLnBrk="0" fontAlgn="base" hangingPunct="0">
              <a:spcBef>
                <a:spcPct val="0"/>
              </a:spcBef>
              <a:spcAft>
                <a:spcPct val="0"/>
              </a:spcAft>
              <a:tabLst>
                <a:tab pos="188913" algn="l"/>
              </a:tabLst>
              <a:defRPr>
                <a:solidFill>
                  <a:schemeClr val="tx1"/>
                </a:solidFill>
                <a:latin typeface="Arial" panose="020B0604020202020204" pitchFamily="34" charset="0"/>
              </a:defRPr>
            </a:lvl6pPr>
            <a:lvl7pPr eaLnBrk="0" fontAlgn="base" hangingPunct="0">
              <a:spcBef>
                <a:spcPct val="0"/>
              </a:spcBef>
              <a:spcAft>
                <a:spcPct val="0"/>
              </a:spcAft>
              <a:tabLst>
                <a:tab pos="188913" algn="l"/>
              </a:tabLst>
              <a:defRPr>
                <a:solidFill>
                  <a:schemeClr val="tx1"/>
                </a:solidFill>
                <a:latin typeface="Arial" panose="020B0604020202020204" pitchFamily="34" charset="0"/>
              </a:defRPr>
            </a:lvl7pPr>
            <a:lvl8pPr eaLnBrk="0" fontAlgn="base" hangingPunct="0">
              <a:spcBef>
                <a:spcPct val="0"/>
              </a:spcBef>
              <a:spcAft>
                <a:spcPct val="0"/>
              </a:spcAft>
              <a:tabLst>
                <a:tab pos="188913" algn="l"/>
              </a:tabLst>
              <a:defRPr>
                <a:solidFill>
                  <a:schemeClr val="tx1"/>
                </a:solidFill>
                <a:latin typeface="Arial" panose="020B0604020202020204" pitchFamily="34" charset="0"/>
              </a:defRPr>
            </a:lvl8pPr>
            <a:lvl9pPr eaLnBrk="0" fontAlgn="base" hangingPunct="0">
              <a:spcBef>
                <a:spcPct val="0"/>
              </a:spcBef>
              <a:spcAft>
                <a:spcPct val="0"/>
              </a:spcAft>
              <a:tabLst>
                <a:tab pos="188913" algn="l"/>
              </a:tabLs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tab pos="188913" algn="l"/>
              </a:tabLst>
            </a:pPr>
            <a:r>
              <a:rPr kumimoji="0" lang="ru-RU" sz="1600" b="1"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Пояснительная записка</a:t>
            </a:r>
            <a:endPar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188913" algn="l"/>
              </a:tabLst>
            </a:pP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Основная общеобразовательная программа дошкольного образования дошкольной группы муниципального бюджетного общеобразовательного учреждения «Верхнеачакская средняя общеобразовательная </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школа имени </a:t>
            </a:r>
            <a:r>
              <a:rPr kumimoji="0" lang="ru-RU" sz="1600" b="0" i="0" u="none" strike="noStrike" cap="none" normalizeH="0" baseline="0" dirty="0" err="1"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А.П.Айдак</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Ядринского</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района Чувашской Республики (далее - Программа) является общеобразовательным программным документом общеобразовательного учреждения  реализующего программу образования.</a:t>
            </a:r>
          </a:p>
          <a:p>
            <a:pPr marL="0" marR="0" lvl="0" indent="450850" algn="just" defTabSz="914400" rtl="0" eaLnBrk="0" fontAlgn="base" latinLnBrk="0" hangingPunct="0">
              <a:lnSpc>
                <a:spcPct val="100000"/>
              </a:lnSpc>
              <a:spcBef>
                <a:spcPct val="0"/>
              </a:spcBef>
              <a:spcAft>
                <a:spcPct val="0"/>
              </a:spcAft>
              <a:buClrTx/>
              <a:buSzTx/>
              <a:buFontTx/>
              <a:buNone/>
              <a:tabLst>
                <a:tab pos="188913" algn="l"/>
              </a:tabLst>
            </a:pP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Программа разработана в соответствии с федеральным государственным образовательным стандартом (Приказ Министерства образования и науки Российской Федерации (</a:t>
            </a:r>
            <a:r>
              <a:rPr kumimoji="0" lang="ru-RU" sz="1600" b="0" i="0" u="none" strike="noStrike" cap="none" normalizeH="0" baseline="0" dirty="0" err="1"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Минобрнауки</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России) от 17 октября 2013 г. N 1155 г. Москва "Об утверждении федерального государственного образовательного стандарта дошкольного образования") и программой образования ребёнка – дошкольника ОТ РОЖДЕНИЯ ДО ШКОЛЫ. Основная общеобразовательная программа дошкольного образования / Под ред. Н. Е. </a:t>
            </a:r>
            <a:r>
              <a:rPr kumimoji="0" lang="ru-RU" sz="1600" b="0" i="0" u="none" strike="noStrike" cap="none" normalizeH="0" baseline="0" dirty="0" err="1"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Вераксы</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Т. С. Комаровой, М. А. Васильевой. – 3-е </a:t>
            </a:r>
            <a:r>
              <a:rPr kumimoji="0" lang="ru-RU" sz="1600" b="0" i="0" u="none" strike="noStrike" cap="none" normalizeH="0" baseline="0" dirty="0" err="1"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изд</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испр</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и доп. - М.: МОЗАИКА-СИНТЕЗ, 2014.</a:t>
            </a:r>
          </a:p>
          <a:p>
            <a:pPr marL="0" marR="0" lvl="0" indent="450850" algn="just" defTabSz="914400" rtl="0" eaLnBrk="0" fontAlgn="base" latinLnBrk="0" hangingPunct="0">
              <a:lnSpc>
                <a:spcPct val="100000"/>
              </a:lnSpc>
              <a:spcBef>
                <a:spcPct val="0"/>
              </a:spcBef>
              <a:spcAft>
                <a:spcPct val="0"/>
              </a:spcAft>
              <a:buClrTx/>
              <a:buSzTx/>
              <a:buFontTx/>
              <a:buNone/>
              <a:tabLst>
                <a:tab pos="188913" algn="l"/>
              </a:tabLst>
            </a:pP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Целью Программы является  развитие физических, интеллектуальных, духовно-нравственных, этетических  и личностных качеств ребёнка, творческих способностей, а также  развитие предпосылок учебной деятельности. </a:t>
            </a:r>
          </a:p>
          <a:p>
            <a:pPr marL="0" marR="0" lvl="0" indent="450850" algn="just" defTabSz="914400" rtl="0" eaLnBrk="0" fontAlgn="base" latinLnBrk="0" hangingPunct="0">
              <a:lnSpc>
                <a:spcPct val="100000"/>
              </a:lnSpc>
              <a:spcBef>
                <a:spcPct val="0"/>
              </a:spcBef>
              <a:spcAft>
                <a:spcPct val="0"/>
              </a:spcAft>
              <a:buClrTx/>
              <a:buSzTx/>
              <a:buFontTx/>
              <a:buNone/>
              <a:tabLst>
                <a:tab pos="188913" algn="l"/>
              </a:tabLst>
            </a:pP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Содержание Программы включает совокупность образовательных областей, которые обеспечивают социальную ситуацию развития личности ребенка.     </a:t>
            </a:r>
          </a:p>
          <a:p>
            <a:pPr marL="0" marR="0" lvl="0" indent="450850" algn="just" defTabSz="914400" rtl="0" eaLnBrk="0" fontAlgn="base" latinLnBrk="0" hangingPunct="0">
              <a:lnSpc>
                <a:spcPct val="100000"/>
              </a:lnSpc>
              <a:spcBef>
                <a:spcPct val="0"/>
              </a:spcBef>
              <a:spcAft>
                <a:spcPct val="0"/>
              </a:spcAft>
              <a:buClrTx/>
              <a:buSzTx/>
              <a:buFontTx/>
              <a:buNone/>
              <a:tabLst>
                <a:tab pos="188913" algn="l"/>
              </a:tabLst>
            </a:pP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Программа направлена на создание условий развития дошкольников, открывающих возможности  для позитивной социализации ребёнка, его всестороннего личностного развития, развития инициативы и творческих способностей на основе сотрудничества со взрослыми и сверстниками в соответствующих дошкольному возрасту видам деятельности.</a:t>
            </a:r>
          </a:p>
          <a:p>
            <a:pPr marL="0" marR="0" lvl="0" indent="450850" algn="just" defTabSz="914400" rtl="0" eaLnBrk="0" fontAlgn="base" latinLnBrk="0" hangingPunct="0">
              <a:lnSpc>
                <a:spcPct val="100000"/>
              </a:lnSpc>
              <a:spcBef>
                <a:spcPct val="0"/>
              </a:spcBef>
              <a:spcAft>
                <a:spcPct val="0"/>
              </a:spcAft>
              <a:buClrTx/>
              <a:buSzTx/>
              <a:buFontTx/>
              <a:buNone/>
              <a:tabLst>
                <a:tab pos="188913" algn="l"/>
              </a:tabLst>
            </a:pP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Программа включает обязательную часть и часть, формируемую участниками образовательных отношений. Обе части являются взаимодополняющими и необходимыми с точки зрения реализации требований</a:t>
            </a:r>
            <a:r>
              <a:rPr kumimoji="0" lang="ru-RU" sz="1600" b="1"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smtClean="0">
                <a:ln>
                  <a:noFill/>
                </a:ln>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Федерального государственного образовательного стандарта дошкольного образования (далее – ФГОС ДО). </a:t>
            </a:r>
            <a:endParaRPr kumimoji="0" lang="ru-RU" sz="1600" b="0" i="0" u="none" strike="noStrike" cap="none" normalizeH="0" baseline="0" dirty="0" smtClean="0">
              <a:ln>
                <a:noFill/>
              </a:ln>
              <a:solidFill>
                <a:srgbClr val="0000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85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8584" y="316523"/>
            <a:ext cx="11289323" cy="808893"/>
          </a:xfrm>
        </p:spPr>
        <p:txBody>
          <a:bodyPr>
            <a:noAutofit/>
          </a:bodyPr>
          <a:lstStyle/>
          <a:p>
            <a:pPr algn="l"/>
            <a:r>
              <a:rPr lang="ru-RU" sz="1800" b="1" dirty="0">
                <a:solidFill>
                  <a:srgbClr val="0000FF"/>
                </a:solidFill>
                <a:latin typeface="Times New Roman" panose="02020603050405020304" pitchFamily="18" charset="0"/>
                <a:cs typeface="Times New Roman" panose="02020603050405020304" pitchFamily="18" charset="0"/>
              </a:rPr>
              <a:t>Цель реализации</a:t>
            </a:r>
            <a:r>
              <a:rPr lang="ru-RU" sz="1800" dirty="0">
                <a:solidFill>
                  <a:srgbClr val="0000FF"/>
                </a:solidFill>
                <a:latin typeface="Times New Roman" panose="02020603050405020304" pitchFamily="18" charset="0"/>
                <a:cs typeface="Times New Roman" panose="02020603050405020304" pitchFamily="18" charset="0"/>
              </a:rPr>
              <a:t> основной общеобразовательной программы дошкольного  образования – обеспечение выполнения требований ФГОС ДО: развитие личности детей дошкольного возраста в различных видах общения и деятельности с учетом их возрастных, индивидуальных, психологических и физиологических особенностей</a:t>
            </a:r>
          </a:p>
        </p:txBody>
      </p:sp>
      <p:sp>
        <p:nvSpPr>
          <p:cNvPr id="3" name="Подзаголовок 2"/>
          <p:cNvSpPr>
            <a:spLocks noGrp="1"/>
          </p:cNvSpPr>
          <p:nvPr>
            <p:ph type="subTitle" idx="1"/>
          </p:nvPr>
        </p:nvSpPr>
        <p:spPr>
          <a:xfrm>
            <a:off x="398584" y="1280867"/>
            <a:ext cx="11394831" cy="5237163"/>
          </a:xfrm>
        </p:spPr>
        <p:txBody>
          <a:bodyPr>
            <a:normAutofit fontScale="25000" lnSpcReduction="20000"/>
          </a:bodyPr>
          <a:lstStyle/>
          <a:p>
            <a:pPr algn="l"/>
            <a:r>
              <a:rPr lang="ru-RU" sz="6400" b="1" dirty="0">
                <a:solidFill>
                  <a:srgbClr val="000066"/>
                </a:solidFill>
                <a:latin typeface="Times New Roman" panose="02020603050405020304" pitchFamily="18" charset="0"/>
                <a:cs typeface="Times New Roman" panose="02020603050405020304" pitchFamily="18" charset="0"/>
              </a:rPr>
              <a:t>Задачи реализации Программы:</a:t>
            </a:r>
            <a:endParaRPr lang="ru-RU" sz="6400" dirty="0">
              <a:solidFill>
                <a:srgbClr val="000066"/>
              </a:solidFill>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охрана и укрепление физического и психического здоровья детей, в том числе их эмоционального благополучия;</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обеспечение равных возможностей полноценного развития каждого ребёнка в период дошкольного детства независимо от места проживания, пола, нации, языка, социального статуса, психофизиологических особенностей (в том числе ограниченных возможностей здоровья);</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обеспечение преемственности основных образовательных программ дошкольного и начального общего образования;</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 другими детьми, взрослыми и миром;</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объединение обучения и воспитания в целостный образовательный процесс на основе духовно-нравственных и социокультурных ценностей и принятых в обществе правил и норм поведения в интересах человека, семьи, общества;</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формирование общей культуры личности воспитанников, развитие их социальных, нравственных, эстетических, интеллектуальных, физических качеств, инициативности, самостоятельности и ответственности ребёнка, формирования предпосылок учебной деятельности;</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обеспечение вариативности и разнообразия содержания образовательных программ и организационных форм уровня дошкольного образования, возможности формирования образовательных программ различной направленности с учётом образовательных потребностей и способностей воспитанников;</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формирование социокультурной среды, соответствующей возрастным, индивидуальным, психологическим  и физиологическим особенностям детей;</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обеспечение психолого-педагогической поддержки семьи и повышения компетентности родителей в вопросах развития и образования, охраны и укрепления здоровья детей;</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pPr algn="l"/>
            <a:r>
              <a:rPr lang="ru-RU" sz="6400" dirty="0">
                <a:solidFill>
                  <a:srgbClr val="000066"/>
                </a:solidFill>
                <a:latin typeface="Times New Roman" panose="02020603050405020304" pitchFamily="18" charset="0"/>
                <a:cs typeface="Times New Roman" panose="02020603050405020304" pitchFamily="18" charset="0"/>
              </a:rPr>
              <a:t>● определение направлений для систематического межведомственного взаимодействия, а также взаимодействия педагогических и общественных объединений (в том числе сетевого).</a:t>
            </a:r>
            <a:endParaRPr lang="ru-RU" sz="6400" dirty="0" smtClean="0">
              <a:solidFill>
                <a:srgbClr val="000066"/>
              </a:solidFill>
              <a:effectLst/>
              <a:latin typeface="Times New Roman" panose="02020603050405020304" pitchFamily="18" charset="0"/>
              <a:cs typeface="Times New Roman" panose="02020603050405020304" pitchFamily="18" charset="0"/>
            </a:endParaRPr>
          </a:p>
          <a:p>
            <a:r>
              <a:rPr lang="ru-RU" dirty="0"/>
              <a:t> </a:t>
            </a:r>
            <a:endParaRPr lang="ru-RU" dirty="0" smtClean="0">
              <a:effectLst/>
            </a:endParaRPr>
          </a:p>
          <a:p>
            <a:endParaRPr lang="ru-RU" dirty="0"/>
          </a:p>
        </p:txBody>
      </p:sp>
    </p:spTree>
    <p:extLst>
      <p:ext uri="{BB962C8B-B14F-4D97-AF65-F5344CB8AC3E}">
        <p14:creationId xmlns:p14="http://schemas.microsoft.com/office/powerpoint/2010/main" val="112686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46184" y="902677"/>
            <a:ext cx="11711353" cy="5521568"/>
          </a:xfrm>
        </p:spPr>
        <p:txBody>
          <a:bodyPr>
            <a:noAutofit/>
          </a:bodyPr>
          <a:lstStyle/>
          <a:p>
            <a:r>
              <a:rPr lang="ru-RU" sz="1200" dirty="0"/>
              <a:t> </a:t>
            </a:r>
            <a:br>
              <a:rPr lang="ru-RU" sz="1200" dirty="0"/>
            </a:br>
            <a:r>
              <a:rPr lang="ru-RU" sz="1200" b="1" dirty="0" smtClean="0">
                <a:solidFill>
                  <a:srgbClr val="000066"/>
                </a:solidFill>
                <a:latin typeface="Times New Roman" panose="02020603050405020304" pitchFamily="18" charset="0"/>
                <a:cs typeface="Times New Roman" panose="02020603050405020304" pitchFamily="18" charset="0"/>
              </a:rPr>
              <a:t>Средняя группа (от 3 до 5 лет) </a:t>
            </a:r>
            <a:r>
              <a:rPr lang="ru-RU" sz="1200" dirty="0" smtClean="0">
                <a:solidFill>
                  <a:srgbClr val="000066"/>
                </a:solidFill>
                <a:latin typeface="Times New Roman" panose="02020603050405020304" pitchFamily="18" charset="0"/>
                <a:cs typeface="Times New Roman" panose="02020603050405020304" pitchFamily="18" charset="0"/>
              </a:rPr>
              <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В игровой деятельности детей среднего дошкольного возраста появляются ролевые взаимодействия. Они указывают на то, что дошкольники начинают отделять себя от принятой роли. В процессе игры роли могут меняться. Игровые действия начинают выполняться не ради них самих, </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а ради смысла игры. Происходит разделение игровых и реальных взаимодействий детей.</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Значительное развитие получает изобразительная деятельность. Рисунок становится  предметным  и  детализированным.  Графическое  изображение человека характеризуется наличием туловища, глаз, рта, носа, волос, иногда одежды и ее деталей. Совершенствуется техническая сторона изобразительной деятельности. Дети могут рисовать основные геометрические фигуры, вырезать ножницами, наклеивать изображения на бумагу и т. д. Усложняется конструирование. Постройки могут включать 5–6 деталей.  Формируются  навыки  конструирования  по  собственному  замыслу, а также планирование последовательности действий. Двигательная сфера ребенка характеризуется позитивными изменениями мелкой и крупной моторики. Развиваются ловкость, координация движений. Дети в этом возрасте лучше, чем младшие дошкольники, удерживают равновесие, перешагивают через небольшие преграды. Усложняются игры с мячом. К концу среднего дошкольного возраста восприятие детей становится более развитым. Они оказываются способными назвать форму, на которую похож тот или иной предмет. Могут вычленять в сложных объектах простые формы и из простых форм воссоздавать сложные объекты. Дети способны упорядочить группы предметов по сенсорному признаку — величине, цвету; выделить такие параметры, как высота, длина и ширина. Совершенствуется ориентация в пространстве. Возрастает объем памяти. Дети запоминают до 7–8 названий предметов. Начинает складываться произвольное запоминание: дети способны принять задачу на запоминание, помнят поручения взрослых, могут выучить небольшое стихотворение и т. д. Начинает  развиваться  образное  мышление. Дети  способны  использовать простые схематизированные изображения для решения несложных задач. Дошкольники могут строить по схеме, решать лабиринтные задачи. Развивается предвосхищение. На основе пространственного расположения объектов дети могут сказать, что произойдет в результате их взаимодействия. Однако при этом им трудно встать на позицию другого наблюдателя и во внутреннем плане совершить мысленное преобразование образа. Для детей этого возраста особенно характерны известные феномены Ж. Пиаже: сохранение количества, объема и величины. Например, если им предъявить три черных кружка из бумаги и семь белых кружков из бумаги </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и спросить: «Каких кружков больше — черных или белых?», большинство ответят, что белых больше. Но если спросить: «Каких больше — белых или бумажных?», ответ будет таким же — больше белых. Продолжает развиваться воображение. Формируются такие его особенности, как оригинальность и произвольность. Дети могут самостоятельно придумать небольшую сказку на заданную тему.</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Увеличивается устойчивость внимания. Ребенку оказывается доступной сосредоточенная деятельность в течение 15–20 минут. Он способен удерживать в памяти при выполнении каких-либо действий несложное условие.</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В  среднем  дошкольном  возрасте  улучшается  произношение  звуков и  дикция. Речь  становится  предметом  активности  детей. Они  удачно имитируют голоса животных, интонационно выделяют речь тех или иных персонажей. Интерес вызывают ритмическая структура речи, рифмы.</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Развивается грамматическая сторона речи. Дошкольники занимаются словотворчеством на основе грамматических правил. Речь детей при взаимодействии друг с другом носит ситуативный характер, а при общении с взрослым становится </a:t>
            </a:r>
            <a:r>
              <a:rPr lang="ru-RU" sz="1200" dirty="0" err="1" smtClean="0">
                <a:solidFill>
                  <a:srgbClr val="000066"/>
                </a:solidFill>
                <a:latin typeface="Times New Roman" panose="02020603050405020304" pitchFamily="18" charset="0"/>
                <a:cs typeface="Times New Roman" panose="02020603050405020304" pitchFamily="18" charset="0"/>
              </a:rPr>
              <a:t>внеситуативной</a:t>
            </a:r>
            <a:r>
              <a:rPr lang="ru-RU" sz="1200" dirty="0" smtClean="0">
                <a:solidFill>
                  <a:srgbClr val="000066"/>
                </a:solidFill>
                <a:latin typeface="Times New Roman" panose="02020603050405020304" pitchFamily="18" charset="0"/>
                <a:cs typeface="Times New Roman" panose="02020603050405020304" pitchFamily="18" charset="0"/>
              </a:rPr>
              <a:t>. Изменяется содержание общения ребенка и взрослого. Оно выходит за пределы конкретной ситуации, в которой оказывается ребенок. Ведущим становится познавательный мотив. Информация, которую ребенок получает в процессе общения, может быть сложной и трудной для понимания, но она вызывает у него интерес.</a:t>
            </a:r>
            <a:br>
              <a:rPr lang="ru-RU" sz="1200" dirty="0" smtClean="0">
                <a:solidFill>
                  <a:srgbClr val="000066"/>
                </a:solidFill>
                <a:latin typeface="Times New Roman" panose="02020603050405020304" pitchFamily="18" charset="0"/>
                <a:cs typeface="Times New Roman" panose="02020603050405020304" pitchFamily="18" charset="0"/>
              </a:rPr>
            </a:br>
            <a:r>
              <a:rPr lang="ru-RU" sz="1200" dirty="0" smtClean="0">
                <a:solidFill>
                  <a:srgbClr val="000066"/>
                </a:solidFill>
                <a:latin typeface="Times New Roman" panose="02020603050405020304" pitchFamily="18" charset="0"/>
                <a:cs typeface="Times New Roman" panose="02020603050405020304" pitchFamily="18" charset="0"/>
              </a:rPr>
              <a:t>У детей формируется потребность в уважении со стороны взрослого, для  них  оказывается  чрезвычайно  важной  его  похвала.  Это  приводит  к их  повышенной  обидчивости  на  замечания. Повышенная  обидчивость представляет собой возрастной феномен. Взаимоотношения со сверстниками характеризуются избирательностью, которая выражается в предпочтении одних детей другим. Появляются постоянные партнеры по играм. В группах начинают выделяться лидеры. Появляются </a:t>
            </a:r>
            <a:r>
              <a:rPr lang="ru-RU" sz="1200" dirty="0" err="1" smtClean="0">
                <a:solidFill>
                  <a:srgbClr val="000066"/>
                </a:solidFill>
                <a:latin typeface="Times New Roman" panose="02020603050405020304" pitchFamily="18" charset="0"/>
                <a:cs typeface="Times New Roman" panose="02020603050405020304" pitchFamily="18" charset="0"/>
              </a:rPr>
              <a:t>конкурентность</a:t>
            </a:r>
            <a:r>
              <a:rPr lang="ru-RU" sz="1200" dirty="0" smtClean="0">
                <a:solidFill>
                  <a:srgbClr val="000066"/>
                </a:solidFill>
                <a:latin typeface="Times New Roman" panose="02020603050405020304" pitchFamily="18" charset="0"/>
                <a:cs typeface="Times New Roman" panose="02020603050405020304" pitchFamily="18" charset="0"/>
              </a:rPr>
              <a:t>, </a:t>
            </a:r>
            <a:r>
              <a:rPr lang="ru-RU" sz="1200" dirty="0" err="1" smtClean="0">
                <a:solidFill>
                  <a:srgbClr val="000066"/>
                </a:solidFill>
                <a:latin typeface="Times New Roman" panose="02020603050405020304" pitchFamily="18" charset="0"/>
                <a:cs typeface="Times New Roman" panose="02020603050405020304" pitchFamily="18" charset="0"/>
              </a:rPr>
              <a:t>соревновательность</a:t>
            </a:r>
            <a:r>
              <a:rPr lang="ru-RU" sz="1200" dirty="0" smtClean="0">
                <a:solidFill>
                  <a:srgbClr val="000066"/>
                </a:solidFill>
                <a:latin typeface="Times New Roman" panose="02020603050405020304" pitchFamily="18" charset="0"/>
                <a:cs typeface="Times New Roman" panose="02020603050405020304" pitchFamily="18" charset="0"/>
              </a:rPr>
              <a:t>. Последняя важна для сравнения себя с другим, что ведет к развитию образа Я ребенка, его детализации. Основные достижения возраста связаны с развитием игровой деятельности; появлением ролевых и реальных взаимодействий; с развитием изобразительной деятельности; конструированием по замыслу, планированием; совершенствованием восприятия, развитием образного мышления и воображения,  </a:t>
            </a:r>
            <a:r>
              <a:rPr lang="ru-RU" sz="1200" dirty="0" err="1" smtClean="0">
                <a:solidFill>
                  <a:srgbClr val="000066"/>
                </a:solidFill>
                <a:latin typeface="Times New Roman" panose="02020603050405020304" pitchFamily="18" charset="0"/>
                <a:cs typeface="Times New Roman" panose="02020603050405020304" pitchFamily="18" charset="0"/>
              </a:rPr>
              <a:t>эгоцентричностью</a:t>
            </a:r>
            <a:r>
              <a:rPr lang="ru-RU" sz="1200" dirty="0" smtClean="0">
                <a:solidFill>
                  <a:srgbClr val="000066"/>
                </a:solidFill>
                <a:latin typeface="Times New Roman" panose="02020603050405020304" pitchFamily="18" charset="0"/>
                <a:cs typeface="Times New Roman" panose="02020603050405020304" pitchFamily="18" charset="0"/>
              </a:rPr>
              <a:t>  познавательной  позиции;  развитием  памяти, внимания, речи, познавательной мотивации; формированием потребности в уважении со стороны взрослого, появлением обидчивости, </a:t>
            </a:r>
            <a:r>
              <a:rPr lang="ru-RU" sz="1200" dirty="0" err="1" smtClean="0">
                <a:solidFill>
                  <a:srgbClr val="000066"/>
                </a:solidFill>
                <a:latin typeface="Times New Roman" panose="02020603050405020304" pitchFamily="18" charset="0"/>
                <a:cs typeface="Times New Roman" panose="02020603050405020304" pitchFamily="18" charset="0"/>
              </a:rPr>
              <a:t>конкурентности</a:t>
            </a:r>
            <a:r>
              <a:rPr lang="ru-RU" sz="1200" dirty="0" smtClean="0">
                <a:solidFill>
                  <a:srgbClr val="000066"/>
                </a:solidFill>
                <a:latin typeface="Times New Roman" panose="02020603050405020304" pitchFamily="18" charset="0"/>
                <a:cs typeface="Times New Roman" panose="02020603050405020304" pitchFamily="18" charset="0"/>
              </a:rPr>
              <a:t>, </a:t>
            </a:r>
            <a:r>
              <a:rPr lang="ru-RU" sz="1200" dirty="0" err="1" smtClean="0">
                <a:solidFill>
                  <a:srgbClr val="000066"/>
                </a:solidFill>
                <a:latin typeface="Times New Roman" panose="02020603050405020304" pitchFamily="18" charset="0"/>
                <a:cs typeface="Times New Roman" panose="02020603050405020304" pitchFamily="18" charset="0"/>
              </a:rPr>
              <a:t>соревновательности</a:t>
            </a:r>
            <a:r>
              <a:rPr lang="ru-RU" sz="1200" dirty="0" smtClean="0">
                <a:solidFill>
                  <a:srgbClr val="000066"/>
                </a:solidFill>
                <a:latin typeface="Times New Roman" panose="02020603050405020304" pitchFamily="18" charset="0"/>
                <a:cs typeface="Times New Roman" panose="02020603050405020304" pitchFamily="18" charset="0"/>
              </a:rPr>
              <a:t> со сверстниками; дальнейшим развитием образа Я ребенка, его детализацией.</a:t>
            </a:r>
            <a:endParaRPr lang="ru-RU" sz="1200" dirty="0">
              <a:solidFill>
                <a:srgbClr val="000066"/>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3210873" y="140390"/>
            <a:ext cx="4410375" cy="390684"/>
          </a:xfrm>
          <a:prstGeom prst="rect">
            <a:avLst/>
          </a:prstGeom>
        </p:spPr>
        <p:txBody>
          <a:bodyPr wrap="none">
            <a:spAutoFit/>
          </a:bodyPr>
          <a:lstStyle/>
          <a:p>
            <a:pPr>
              <a:lnSpc>
                <a:spcPct val="115000"/>
              </a:lnSpc>
              <a:spcAft>
                <a:spcPts val="0"/>
              </a:spcAft>
            </a:pPr>
            <a:r>
              <a:rPr lang="ru-RU" b="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Возрастные особенности развития детей</a:t>
            </a:r>
            <a:endParaRPr lang="ru-RU" sz="1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7730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5846" y="187568"/>
            <a:ext cx="11863754" cy="6494585"/>
          </a:xfrm>
        </p:spPr>
        <p:txBody>
          <a:bodyPr>
            <a:noAutofit/>
          </a:bodyPr>
          <a:lstStyle/>
          <a:p>
            <a:r>
              <a:rPr lang="ru-RU" sz="1200" b="1" dirty="0">
                <a:solidFill>
                  <a:srgbClr val="000066"/>
                </a:solidFill>
                <a:latin typeface="Times New Roman" panose="02020603050405020304" pitchFamily="18" charset="0"/>
                <a:cs typeface="Times New Roman" panose="02020603050405020304" pitchFamily="18" charset="0"/>
              </a:rPr>
              <a:t>Подготовительная к школе группа (от 6 до 7 лет) </a:t>
            </a:r>
            <a:r>
              <a:rPr lang="ru-RU" sz="1200" dirty="0">
                <a:solidFill>
                  <a:srgbClr val="000066"/>
                </a:solidFill>
                <a:latin typeface="Times New Roman" panose="02020603050405020304" pitchFamily="18" charset="0"/>
                <a:cs typeface="Times New Roman" panose="02020603050405020304" pitchFamily="18" charset="0"/>
              </a:rPr>
              <a:t/>
            </a:r>
            <a:br>
              <a:rPr lang="ru-RU" sz="1200" dirty="0">
                <a:solidFill>
                  <a:srgbClr val="000066"/>
                </a:solidFill>
                <a:latin typeface="Times New Roman" panose="02020603050405020304" pitchFamily="18" charset="0"/>
                <a:cs typeface="Times New Roman" panose="02020603050405020304" pitchFamily="18" charset="0"/>
              </a:rPr>
            </a:br>
            <a:r>
              <a:rPr lang="ru-RU" sz="1200" dirty="0">
                <a:solidFill>
                  <a:srgbClr val="000066"/>
                </a:solidFill>
                <a:latin typeface="Times New Roman" panose="02020603050405020304" pitchFamily="18" charset="0"/>
                <a:cs typeface="Times New Roman" panose="02020603050405020304" pitchFamily="18" charset="0"/>
              </a:rPr>
              <a:t>В  сюжетно-ролевых  играх  дети  подготовительной  к  школе  группы начинают  осваивать  сложные  взаимодействия  людей,  отражающие  характерные значимые жизненные ситуации, например, свадьбу, рождение ребенка, болезнь, трудоустройство и т. д. Игровые  действия  детей  становятся  более  сложными,  обретают особый  смысл,  который  не  всегда  открывается  взрослому.  Игровое пространство  усложняется.  В  нем  может  быть  несколько  центров, </a:t>
            </a:r>
            <a:r>
              <a:rPr lang="ru-RU" sz="1200" dirty="0" smtClean="0">
                <a:solidFill>
                  <a:srgbClr val="000066"/>
                </a:solidFill>
                <a:latin typeface="Times New Roman" panose="02020603050405020304" pitchFamily="18" charset="0"/>
                <a:cs typeface="Times New Roman" panose="02020603050405020304" pitchFamily="18" charset="0"/>
              </a:rPr>
              <a:t>каждый  </a:t>
            </a:r>
            <a:r>
              <a:rPr lang="ru-RU" sz="1200" dirty="0">
                <a:solidFill>
                  <a:srgbClr val="000066"/>
                </a:solidFill>
                <a:latin typeface="Times New Roman" panose="02020603050405020304" pitchFamily="18" charset="0"/>
                <a:cs typeface="Times New Roman" panose="02020603050405020304" pitchFamily="18" charset="0"/>
              </a:rPr>
              <a:t>из  которых  поддерживает  свою  сюжетную  линию.  При  этом дети  способны  отслеживать  поведение  партнеров  по  всему  игровому пространству  и  менять  свое  поведение  в  зависимости  от  места  в  нем. Так,  ребенок  уже  обращается  к  продавцу  не  просто  как  покупатель,  а как  покупатель-мама  или  покупатель-шофер  и  т. п.  Исполнение  роли </a:t>
            </a:r>
            <a:r>
              <a:rPr lang="ru-RU" sz="1200" dirty="0" smtClean="0">
                <a:solidFill>
                  <a:srgbClr val="000066"/>
                </a:solidFill>
                <a:latin typeface="Times New Roman" panose="02020603050405020304" pitchFamily="18" charset="0"/>
                <a:cs typeface="Times New Roman" panose="02020603050405020304" pitchFamily="18" charset="0"/>
              </a:rPr>
              <a:t>акцентируется </a:t>
            </a:r>
            <a:r>
              <a:rPr lang="ru-RU" sz="1200" dirty="0">
                <a:solidFill>
                  <a:srgbClr val="000066"/>
                </a:solidFill>
                <a:latin typeface="Times New Roman" panose="02020603050405020304" pitchFamily="18" charset="0"/>
                <a:cs typeface="Times New Roman" panose="02020603050405020304" pitchFamily="18" charset="0"/>
              </a:rPr>
              <a:t>не только самой ролью, но и тем, в какой части игрового пространства эта роль воспроизводится. Например, исполняя роль водителя  автобуса,  ребенок  командует  пассажирами  и  подчиняется инспектору ГИБДД. Если логика игры требует появления новой роли, то ребенок может по ходу игры взять на себя новую роль, сохранив при этом роль, взятую ранее. Дети могут комментировать исполнение роли тем или иным участником игры. Образы из окружающей жизни и литературных произведений, передаваемые  детьми  в  изобразительной  деятельности,  становятся  сложнее. Рисунки приобретают более детализированный характер, обогащается их цветовая гамма. Более явными становятся различия между рисунками мальчиков и девочек. Мальчики охотно изображают технику, космос, военные действия и т. п. Девочки обычно рисуют женские образы: принцесс, балерин,  моделей  и  т. д.  Часто  встречаются  и  бытовые  сюжеты:  мама  и </a:t>
            </a:r>
            <a:r>
              <a:rPr lang="ru-RU" sz="1200" dirty="0" smtClean="0">
                <a:solidFill>
                  <a:srgbClr val="000066"/>
                </a:solidFill>
                <a:latin typeface="Times New Roman" panose="02020603050405020304" pitchFamily="18" charset="0"/>
                <a:cs typeface="Times New Roman" panose="02020603050405020304" pitchFamily="18" charset="0"/>
              </a:rPr>
              <a:t> дочка</a:t>
            </a:r>
            <a:r>
              <a:rPr lang="ru-RU" sz="1200" dirty="0">
                <a:solidFill>
                  <a:srgbClr val="000066"/>
                </a:solidFill>
                <a:latin typeface="Times New Roman" panose="02020603050405020304" pitchFamily="18" charset="0"/>
                <a:cs typeface="Times New Roman" panose="02020603050405020304" pitchFamily="18" charset="0"/>
              </a:rPr>
              <a:t>, комната и т. д. Изображение  человека  становится  еще  более  детализированным  и </a:t>
            </a:r>
            <a:r>
              <a:rPr lang="ru-RU" sz="1200" dirty="0" smtClean="0">
                <a:solidFill>
                  <a:srgbClr val="000066"/>
                </a:solidFill>
                <a:latin typeface="Times New Roman" panose="02020603050405020304" pitchFamily="18" charset="0"/>
                <a:cs typeface="Times New Roman" panose="02020603050405020304" pitchFamily="18" charset="0"/>
              </a:rPr>
              <a:t>пропорциональным</a:t>
            </a:r>
            <a:r>
              <a:rPr lang="ru-RU" sz="1200" dirty="0">
                <a:solidFill>
                  <a:srgbClr val="000066"/>
                </a:solidFill>
                <a:latin typeface="Times New Roman" panose="02020603050405020304" pitchFamily="18" charset="0"/>
                <a:cs typeface="Times New Roman" panose="02020603050405020304" pitchFamily="18" charset="0"/>
              </a:rPr>
              <a:t>. Появляются пальцы на руках, глаза, рот, нос, брови, подбородок. Одежда может быть украшена различными деталями. При правильном педагогическом подходе у дошкольников формируются художественно-творческие способности в изобразительной деятельности. К подготовительной к школе группе дети в значительной степени осваивают конструирование из строительного материала. Они свободно владеют обобщенными способами анализа как изображений, так и построек; не только анализируют основные конструктивные особенности различных деталей, но и определяют их форму на основе сходства со знакомыми им </a:t>
            </a:r>
            <a:r>
              <a:rPr lang="ru-RU" sz="1200" dirty="0" smtClean="0">
                <a:solidFill>
                  <a:srgbClr val="000066"/>
                </a:solidFill>
                <a:latin typeface="Times New Roman" panose="02020603050405020304" pitchFamily="18" charset="0"/>
                <a:cs typeface="Times New Roman" panose="02020603050405020304" pitchFamily="18" charset="0"/>
              </a:rPr>
              <a:t>объемными  </a:t>
            </a:r>
            <a:r>
              <a:rPr lang="ru-RU" sz="1200" dirty="0">
                <a:solidFill>
                  <a:srgbClr val="000066"/>
                </a:solidFill>
                <a:latin typeface="Times New Roman" panose="02020603050405020304" pitchFamily="18" charset="0"/>
                <a:cs typeface="Times New Roman" panose="02020603050405020304" pitchFamily="18" charset="0"/>
              </a:rPr>
              <a:t>предметами.  Свободные  постройки  становятся  симметричными и пропорциональными, их строительство осуществляется на основе зрительной ориентировки. </a:t>
            </a:r>
            <a:br>
              <a:rPr lang="ru-RU" sz="1200" dirty="0">
                <a:solidFill>
                  <a:srgbClr val="000066"/>
                </a:solidFill>
                <a:latin typeface="Times New Roman" panose="02020603050405020304" pitchFamily="18" charset="0"/>
                <a:cs typeface="Times New Roman" panose="02020603050405020304" pitchFamily="18" charset="0"/>
              </a:rPr>
            </a:br>
            <a:r>
              <a:rPr lang="ru-RU" sz="1200" dirty="0">
                <a:solidFill>
                  <a:srgbClr val="000066"/>
                </a:solidFill>
                <a:latin typeface="Times New Roman" panose="02020603050405020304" pitchFamily="18" charset="0"/>
                <a:cs typeface="Times New Roman" panose="02020603050405020304" pitchFamily="18" charset="0"/>
              </a:rPr>
              <a:t>Дети  быстро  и  правильно  подбирают  необходимый  материал.  Они достаточно точно представляют себе последовательность, в которой будет осуществляться постройка, и материал, который понадобится для ее выполнения; способны выполнять различные по степени сложности постройки как по собственному замыслу, так и по условиям. В этом возрасте дети уже могут освоить сложные формы сложения из листа бумаги придумывать собственные, но этому их нужно специально обучать. Данный вид деятельности не просто доступен детям — он важен </a:t>
            </a:r>
            <a:r>
              <a:rPr lang="ru-RU" sz="1200" dirty="0" smtClean="0">
                <a:solidFill>
                  <a:srgbClr val="000066"/>
                </a:solidFill>
                <a:latin typeface="Times New Roman" panose="02020603050405020304" pitchFamily="18" charset="0"/>
                <a:cs typeface="Times New Roman" panose="02020603050405020304" pitchFamily="18" charset="0"/>
              </a:rPr>
              <a:t>для </a:t>
            </a:r>
            <a:r>
              <a:rPr lang="ru-RU" sz="1200" dirty="0">
                <a:solidFill>
                  <a:srgbClr val="000066"/>
                </a:solidFill>
                <a:latin typeface="Times New Roman" panose="02020603050405020304" pitchFamily="18" charset="0"/>
                <a:cs typeface="Times New Roman" panose="02020603050405020304" pitchFamily="18" charset="0"/>
              </a:rPr>
              <a:t>углубления их пространственных представлений. Усложняется конструирование из природного материала. Дошкольникам уже доступны целостные композиции по предварительному замыслу, </a:t>
            </a:r>
            <a:r>
              <a:rPr lang="ru-RU" sz="1200" dirty="0" smtClean="0">
                <a:solidFill>
                  <a:srgbClr val="000066"/>
                </a:solidFill>
                <a:latin typeface="Times New Roman" panose="02020603050405020304" pitchFamily="18" charset="0"/>
                <a:cs typeface="Times New Roman" panose="02020603050405020304" pitchFamily="18" charset="0"/>
              </a:rPr>
              <a:t>которые </a:t>
            </a:r>
            <a:r>
              <a:rPr lang="ru-RU" sz="1200" dirty="0">
                <a:solidFill>
                  <a:srgbClr val="000066"/>
                </a:solidFill>
                <a:latin typeface="Times New Roman" panose="02020603050405020304" pitchFamily="18" charset="0"/>
                <a:cs typeface="Times New Roman" panose="02020603050405020304" pitchFamily="18" charset="0"/>
              </a:rPr>
              <a:t>могут передавать сложные отношения, включать фигуры людей и животных.</a:t>
            </a:r>
            <a:br>
              <a:rPr lang="ru-RU" sz="1200" dirty="0">
                <a:solidFill>
                  <a:srgbClr val="000066"/>
                </a:solidFill>
                <a:latin typeface="Times New Roman" panose="02020603050405020304" pitchFamily="18" charset="0"/>
                <a:cs typeface="Times New Roman" panose="02020603050405020304" pitchFamily="18" charset="0"/>
              </a:rPr>
            </a:br>
            <a:r>
              <a:rPr lang="ru-RU" sz="1200" dirty="0">
                <a:solidFill>
                  <a:srgbClr val="000066"/>
                </a:solidFill>
                <a:latin typeface="Times New Roman" panose="02020603050405020304" pitchFamily="18" charset="0"/>
                <a:cs typeface="Times New Roman" panose="02020603050405020304" pitchFamily="18" charset="0"/>
              </a:rPr>
              <a:t>У  детей  продолжает  развиваться  восприятие,  однако  они  не  всегда могут одновременно учитывать несколько различных признаков. Развивается образное мышление, однако воспроизведение метрических отношений затруднено. Это легко проверить, предложив детям воспроизвести на листе бумаги образец, на котором нарисованы девять точек, расположенных не на одной прямой. Как правило, дети не воспроизводят метрические отношения между точками: при наложении рисунков друг на друга точки детского рисунка не совпадают с точками образца.</a:t>
            </a:r>
            <a:br>
              <a:rPr lang="ru-RU" sz="1200" dirty="0">
                <a:solidFill>
                  <a:srgbClr val="000066"/>
                </a:solidFill>
                <a:latin typeface="Times New Roman" panose="02020603050405020304" pitchFamily="18" charset="0"/>
                <a:cs typeface="Times New Roman" panose="02020603050405020304" pitchFamily="18" charset="0"/>
              </a:rPr>
            </a:br>
            <a:r>
              <a:rPr lang="ru-RU" sz="1200" dirty="0">
                <a:solidFill>
                  <a:srgbClr val="000066"/>
                </a:solidFill>
                <a:latin typeface="Times New Roman" panose="02020603050405020304" pitchFamily="18" charset="0"/>
                <a:cs typeface="Times New Roman" panose="02020603050405020304" pitchFamily="18" charset="0"/>
              </a:rPr>
              <a:t>Продолжают  развиваться  навыки  обобщения  и  рассуждения,  но  они в значительной степени ограничиваются наглядными признаками ситуации. Продолжает развиваться воображение, однако часто приходится констатировать снижение развития воображения в этом возрасте в сравнении </a:t>
            </a:r>
            <a:r>
              <a:rPr lang="ru-RU" sz="1200" dirty="0" smtClean="0">
                <a:solidFill>
                  <a:srgbClr val="000066"/>
                </a:solidFill>
                <a:latin typeface="Times New Roman" panose="02020603050405020304" pitchFamily="18" charset="0"/>
                <a:cs typeface="Times New Roman" panose="02020603050405020304" pitchFamily="18" charset="0"/>
              </a:rPr>
              <a:t>со </a:t>
            </a:r>
            <a:r>
              <a:rPr lang="ru-RU" sz="1200" dirty="0">
                <a:solidFill>
                  <a:srgbClr val="000066"/>
                </a:solidFill>
                <a:latin typeface="Times New Roman" panose="02020603050405020304" pitchFamily="18" charset="0"/>
                <a:cs typeface="Times New Roman" panose="02020603050405020304" pitchFamily="18" charset="0"/>
              </a:rPr>
              <a:t>старшей группой. Это можно объяснить различными влияниями, в том числе и средств массовой информации, приводящими к стереотипности детских образов. Продолжает  развиваться  внимание  дошкольников,  оно  становится произвольным.  В  некоторых  видах  деятельности  время  произвольного сосредоточения достигает 30 минут. У  дошкольников продолжает  развиваться  речь:  ее  звуковая  сторона, грамматический строй, лексика. Развивается связная речь. В высказываниях детей отражаются как расширяющийся словарь, так и характер обобщений, </a:t>
            </a:r>
            <a:br>
              <a:rPr lang="ru-RU" sz="1200" dirty="0">
                <a:solidFill>
                  <a:srgbClr val="000066"/>
                </a:solidFill>
                <a:latin typeface="Times New Roman" panose="02020603050405020304" pitchFamily="18" charset="0"/>
                <a:cs typeface="Times New Roman" panose="02020603050405020304" pitchFamily="18" charset="0"/>
              </a:rPr>
            </a:br>
            <a:r>
              <a:rPr lang="ru-RU" sz="1200" dirty="0">
                <a:solidFill>
                  <a:srgbClr val="000066"/>
                </a:solidFill>
                <a:latin typeface="Times New Roman" panose="02020603050405020304" pitchFamily="18" charset="0"/>
                <a:cs typeface="Times New Roman" panose="02020603050405020304" pitchFamily="18" charset="0"/>
              </a:rPr>
              <a:t>формирующихся  в  этом  возрасте.  Дети  начинают  активно  употреблять обобщающие существительные, синонимы, антонимы, прилагательные и т. д. В результате правильно организованной образовательной работы у детей развиваются диалогическая и некоторые виды монологической речи. В подготовительной к школе группе завершается дошкольный возраст. </a:t>
            </a:r>
            <a:br>
              <a:rPr lang="ru-RU" sz="1200" dirty="0">
                <a:solidFill>
                  <a:srgbClr val="000066"/>
                </a:solidFill>
                <a:latin typeface="Times New Roman" panose="02020603050405020304" pitchFamily="18" charset="0"/>
                <a:cs typeface="Times New Roman" panose="02020603050405020304" pitchFamily="18" charset="0"/>
              </a:rPr>
            </a:br>
            <a:r>
              <a:rPr lang="ru-RU" sz="1200" dirty="0">
                <a:solidFill>
                  <a:srgbClr val="000066"/>
                </a:solidFill>
                <a:latin typeface="Times New Roman" panose="02020603050405020304" pitchFamily="18" charset="0"/>
                <a:cs typeface="Times New Roman" panose="02020603050405020304" pitchFamily="18" charset="0"/>
              </a:rPr>
              <a:t>Его основные достижения связаны с освоением мира вещей как предметов человеческой культуры; освоением форм позитивного общения с людьми; развитием половой идентификации, формированием позиции школьника. К  концу  дошкольного  возраста  ребенок  обладает  высоким  уровнем познавательного и личностного развития, что позволяет ему в дальнейшем </a:t>
            </a:r>
            <a:r>
              <a:rPr lang="ru-RU" sz="1200" dirty="0" smtClean="0">
                <a:solidFill>
                  <a:srgbClr val="000066"/>
                </a:solidFill>
                <a:latin typeface="Times New Roman" panose="02020603050405020304" pitchFamily="18" charset="0"/>
                <a:cs typeface="Times New Roman" panose="02020603050405020304" pitchFamily="18" charset="0"/>
              </a:rPr>
              <a:t>успешно </a:t>
            </a:r>
            <a:r>
              <a:rPr lang="ru-RU" sz="1200" dirty="0">
                <a:solidFill>
                  <a:srgbClr val="000066"/>
                </a:solidFill>
                <a:latin typeface="Times New Roman" panose="02020603050405020304" pitchFamily="18" charset="0"/>
                <a:cs typeface="Times New Roman" panose="02020603050405020304" pitchFamily="18" charset="0"/>
              </a:rPr>
              <a:t>учиться в школе.   </a:t>
            </a:r>
            <a:br>
              <a:rPr lang="ru-RU" sz="1200" dirty="0">
                <a:solidFill>
                  <a:srgbClr val="000066"/>
                </a:solidFill>
                <a:latin typeface="Times New Roman" panose="02020603050405020304" pitchFamily="18" charset="0"/>
                <a:cs typeface="Times New Roman" panose="02020603050405020304" pitchFamily="18" charset="0"/>
              </a:rPr>
            </a:br>
            <a:endParaRPr lang="ru-RU" sz="1200"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50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04800" y="365125"/>
            <a:ext cx="11406554" cy="6141183"/>
          </a:xfrm>
        </p:spPr>
        <p:txBody>
          <a:bodyPr>
            <a:normAutofit fontScale="90000"/>
          </a:bodyPr>
          <a:lstStyle/>
          <a:p>
            <a:r>
              <a:rPr lang="ru-RU" sz="1800" b="1" dirty="0">
                <a:solidFill>
                  <a:srgbClr val="000066"/>
                </a:solidFill>
                <a:latin typeface="Times New Roman" panose="02020603050405020304" pitchFamily="18" charset="0"/>
                <a:cs typeface="Times New Roman" panose="02020603050405020304" pitchFamily="18" charset="0"/>
              </a:rPr>
              <a:t>Взаимодействие педагогического коллектива с семьями воспитанников</a:t>
            </a:r>
            <a:r>
              <a:rPr lang="ru-RU" sz="1800" dirty="0">
                <a:solidFill>
                  <a:srgbClr val="000066"/>
                </a:solidFill>
                <a:latin typeface="Times New Roman" panose="02020603050405020304" pitchFamily="18" charset="0"/>
                <a:cs typeface="Times New Roman" panose="02020603050405020304" pitchFamily="18" charset="0"/>
              </a:rPr>
              <a:t/>
            </a:r>
            <a:br>
              <a:rPr lang="ru-RU" sz="1800" dirty="0">
                <a:solidFill>
                  <a:srgbClr val="000066"/>
                </a:solidFill>
                <a:latin typeface="Times New Roman" panose="02020603050405020304" pitchFamily="18" charset="0"/>
                <a:cs typeface="Times New Roman" panose="02020603050405020304" pitchFamily="18" charset="0"/>
              </a:rPr>
            </a:br>
            <a:r>
              <a:rPr lang="ru-RU" sz="1800" b="1" dirty="0">
                <a:solidFill>
                  <a:srgbClr val="000066"/>
                </a:solidFill>
                <a:latin typeface="Times New Roman" panose="02020603050405020304" pitchFamily="18" charset="0"/>
                <a:cs typeface="Times New Roman" panose="02020603050405020304" pitchFamily="18" charset="0"/>
              </a:rPr>
              <a:t>Основные цели и </a:t>
            </a:r>
            <a:r>
              <a:rPr lang="ru-RU" sz="1800" b="1" dirty="0" smtClean="0">
                <a:solidFill>
                  <a:srgbClr val="000066"/>
                </a:solidFill>
                <a:latin typeface="Times New Roman" panose="02020603050405020304" pitchFamily="18" charset="0"/>
                <a:cs typeface="Times New Roman" panose="02020603050405020304" pitchFamily="18" charset="0"/>
              </a:rPr>
              <a:t>задачи</a:t>
            </a:r>
            <a:br>
              <a:rPr lang="ru-RU" sz="1800" b="1" dirty="0" smtClean="0">
                <a:solidFill>
                  <a:srgbClr val="000066"/>
                </a:solidFill>
                <a:latin typeface="Times New Roman" panose="02020603050405020304" pitchFamily="18" charset="0"/>
                <a:cs typeface="Times New Roman" panose="02020603050405020304" pitchFamily="18" charset="0"/>
              </a:rPr>
            </a:br>
            <a:r>
              <a:rPr lang="ru-RU" sz="1400" dirty="0">
                <a:solidFill>
                  <a:srgbClr val="000066"/>
                </a:solidFill>
                <a:latin typeface="Times New Roman" panose="02020603050405020304" pitchFamily="18" charset="0"/>
                <a:cs typeface="Times New Roman" panose="02020603050405020304" pitchFamily="18" charset="0"/>
              </a:rPr>
              <a:t/>
            </a:r>
            <a:br>
              <a:rPr lang="ru-RU" sz="14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Важнейшим  условием  обеспечения  целостного  развития  личности ребенка является развитие конструктивного взаимодействия с семьей.</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Ведущая цель — создание необходимых условий для формирования ответственных  взаимоотношений  с  семьями  воспитанников  и  развития компетентности  родителей  (способности  разрешать  разные  типы  </a:t>
            </a:r>
            <a:r>
              <a:rPr lang="ru-RU" sz="1600" dirty="0" err="1">
                <a:solidFill>
                  <a:srgbClr val="000066"/>
                </a:solidFill>
                <a:latin typeface="Times New Roman" panose="02020603050405020304" pitchFamily="18" charset="0"/>
                <a:cs typeface="Times New Roman" panose="02020603050405020304" pitchFamily="18" charset="0"/>
              </a:rPr>
              <a:t>социальнo</a:t>
            </a:r>
            <a:r>
              <a:rPr lang="ru-RU" sz="1600" dirty="0">
                <a:solidFill>
                  <a:srgbClr val="000066"/>
                </a:solidFill>
                <a:latin typeface="Times New Roman" panose="02020603050405020304" pitchFamily="18" charset="0"/>
                <a:cs typeface="Times New Roman" panose="02020603050405020304" pitchFamily="18" charset="0"/>
              </a:rPr>
              <a:t> -педагогических ситуаций, связанных с воспитанием ребенка); обеспечение права родителей на уважение и понимание, на участие в жизни детского сада.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Родителям  и  воспитателям  необходимо  преодолеть  субординацию, </a:t>
            </a:r>
            <a:r>
              <a:rPr lang="ru-RU" sz="1600" dirty="0" err="1">
                <a:solidFill>
                  <a:srgbClr val="000066"/>
                </a:solidFill>
                <a:latin typeface="Times New Roman" panose="02020603050405020304" pitchFamily="18" charset="0"/>
                <a:cs typeface="Times New Roman" panose="02020603050405020304" pitchFamily="18" charset="0"/>
              </a:rPr>
              <a:t>монологизм</a:t>
            </a:r>
            <a:r>
              <a:rPr lang="ru-RU" sz="1600" dirty="0">
                <a:solidFill>
                  <a:srgbClr val="000066"/>
                </a:solidFill>
                <a:latin typeface="Times New Roman" panose="02020603050405020304" pitchFamily="18" charset="0"/>
                <a:cs typeface="Times New Roman" panose="02020603050405020304" pitchFamily="18" charset="0"/>
              </a:rPr>
              <a:t> в отношениях друг с другом, отказаться от привычки критиковать друг друга, научиться видеть друг в друге не средство решения своих проблем, а полноправных партнеров, сотрудников.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Основные задачи взаимодействия детского сада с семьей: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 изучение отношения педагогов и родителей к различным вопросам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воспитания, обучения, развития детей, условий организации разнообразной деятельности в детском саду и семье;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 знакомство  педагогов  и  родителей  с  лучшим  опытом  воспитания в детском саду и семье, а также с трудностями, возникающими в семейном и общественном воспитании дошкольников;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 информирование друг друга об актуальных задачах воспитания и обучения детей и о возможностях детского сада и семьи в решении данных задач;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 создание в детском саду условий для разнообразного по содержанию и формам сотрудничества, способствующего развитию конструктивного взаимодействия педагогов и родителей с детьми;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 привлечение семей воспитанников к участию в совместных с педагогами мероприятиях, организуемых в районе (городе, области); </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 поощрение родителей за внимательное отношение к разнообразным стремлениям  и  потребностям  ребенка,  создание  необходимых  условий для их удовлетворения в семье.</a:t>
            </a:r>
            <a:br>
              <a:rPr lang="ru-RU" sz="1600" dirty="0">
                <a:solidFill>
                  <a:srgbClr val="000066"/>
                </a:solidFill>
                <a:latin typeface="Times New Roman" panose="02020603050405020304" pitchFamily="18" charset="0"/>
                <a:cs typeface="Times New Roman" panose="02020603050405020304" pitchFamily="18" charset="0"/>
              </a:rPr>
            </a:br>
            <a:r>
              <a:rPr lang="ru-RU" sz="1600" b="1" dirty="0">
                <a:solidFill>
                  <a:srgbClr val="000066"/>
                </a:solidFill>
                <a:latin typeface="Times New Roman" panose="02020603050405020304" pitchFamily="18" charset="0"/>
                <a:cs typeface="Times New Roman" panose="02020603050405020304" pitchFamily="18" charset="0"/>
              </a:rPr>
              <a:t> </a:t>
            </a:r>
            <a:r>
              <a:rPr lang="ru-RU" sz="1600" dirty="0">
                <a:solidFill>
                  <a:srgbClr val="000066"/>
                </a:solidFill>
                <a:latin typeface="Times New Roman" panose="02020603050405020304" pitchFamily="18" charset="0"/>
                <a:cs typeface="Times New Roman" panose="02020603050405020304" pitchFamily="18" charset="0"/>
              </a:rPr>
              <a:t/>
            </a:r>
            <a:br>
              <a:rPr lang="ru-RU" sz="1600" dirty="0">
                <a:solidFill>
                  <a:srgbClr val="000066"/>
                </a:solidFill>
                <a:latin typeface="Times New Roman" panose="02020603050405020304" pitchFamily="18" charset="0"/>
                <a:cs typeface="Times New Roman" panose="02020603050405020304" pitchFamily="18" charset="0"/>
              </a:rPr>
            </a:br>
            <a:r>
              <a:rPr lang="ru-RU" sz="1800" b="1" dirty="0">
                <a:solidFill>
                  <a:srgbClr val="000066"/>
                </a:solidFill>
                <a:latin typeface="Times New Roman" panose="02020603050405020304" pitchFamily="18" charset="0"/>
                <a:cs typeface="Times New Roman" panose="02020603050405020304" pitchFamily="18" charset="0"/>
              </a:rPr>
              <a:t>Основные формы взаимодействия с семьёй</a:t>
            </a:r>
            <a:r>
              <a:rPr lang="ru-RU" sz="1800" b="1" dirty="0" smtClean="0">
                <a:solidFill>
                  <a:srgbClr val="000066"/>
                </a:solidFill>
                <a:latin typeface="Times New Roman" panose="02020603050405020304" pitchFamily="18" charset="0"/>
                <a:cs typeface="Times New Roman" panose="02020603050405020304" pitchFamily="18" charset="0"/>
              </a:rPr>
              <a:t>:</a:t>
            </a:r>
            <a:br>
              <a:rPr lang="ru-RU" sz="1800" b="1" dirty="0" smtClean="0">
                <a:solidFill>
                  <a:srgbClr val="000066"/>
                </a:solidFill>
                <a:latin typeface="Times New Roman" panose="02020603050405020304" pitchFamily="18" charset="0"/>
                <a:cs typeface="Times New Roman" panose="02020603050405020304" pitchFamily="18" charset="0"/>
              </a:rPr>
            </a:br>
            <a:r>
              <a:rPr lang="ru-RU" sz="1800" dirty="0">
                <a:solidFill>
                  <a:srgbClr val="000066"/>
                </a:solidFill>
                <a:latin typeface="Times New Roman" panose="02020603050405020304" pitchFamily="18" charset="0"/>
                <a:cs typeface="Times New Roman" panose="02020603050405020304" pitchFamily="18" charset="0"/>
              </a:rPr>
              <a:t/>
            </a:r>
            <a:br>
              <a:rPr lang="ru-RU" sz="18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Знакомство с семьёй: встречи-знакомства, анкетирование.</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Информирование родителей о ходе образовательного процесса: дни открытых дверей, индивидуальные и групповые консультации, родительские собрания, оформление информационных стендов, организация выставок детского творчества, приглашение родителей на детские концерты, праздники, развлечения, создание памяток, выпуск стенгазеты, оформление стендов и фоторепортажей.</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Образование родителей: семинары-практикумы, проведение мастер-классов.</a:t>
            </a:r>
            <a:br>
              <a:rPr lang="ru-RU" sz="1600" dirty="0">
                <a:solidFill>
                  <a:srgbClr val="000066"/>
                </a:solidFill>
                <a:latin typeface="Times New Roman" panose="02020603050405020304" pitchFamily="18" charset="0"/>
                <a:cs typeface="Times New Roman" panose="02020603050405020304" pitchFamily="18" charset="0"/>
              </a:rPr>
            </a:br>
            <a:r>
              <a:rPr lang="ru-RU" sz="1600" dirty="0">
                <a:solidFill>
                  <a:srgbClr val="000066"/>
                </a:solidFill>
                <a:latin typeface="Times New Roman" panose="02020603050405020304" pitchFamily="18" charset="0"/>
                <a:cs typeface="Times New Roman" panose="02020603050405020304" pitchFamily="18" charset="0"/>
              </a:rPr>
              <a:t>Совместная деятельность: привлечение родителей к организации театральных постановок, концертов, прогулок, экскурсий, акций, к участию в детской исследовательской и проектной деятельности. Работа с семьёй ведется по образовательным областям.</a:t>
            </a:r>
            <a:br>
              <a:rPr lang="ru-RU" sz="1600" dirty="0">
                <a:solidFill>
                  <a:srgbClr val="000066"/>
                </a:solidFill>
                <a:latin typeface="Times New Roman" panose="02020603050405020304" pitchFamily="18" charset="0"/>
                <a:cs typeface="Times New Roman" panose="02020603050405020304" pitchFamily="18" charset="0"/>
              </a:rPr>
            </a:br>
            <a:r>
              <a:rPr lang="ru-RU" sz="1200" b="1" dirty="0"/>
              <a:t> </a:t>
            </a:r>
            <a:r>
              <a:rPr lang="ru-RU" sz="1200" dirty="0"/>
              <a:t/>
            </a:r>
            <a:br>
              <a:rPr lang="ru-RU" sz="1200" dirty="0"/>
            </a:br>
            <a:endParaRPr lang="ru-RU" sz="1200" dirty="0"/>
          </a:p>
        </p:txBody>
      </p:sp>
    </p:spTree>
    <p:extLst>
      <p:ext uri="{BB962C8B-B14F-4D97-AF65-F5344CB8AC3E}">
        <p14:creationId xmlns:p14="http://schemas.microsoft.com/office/powerpoint/2010/main" val="3286802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51692" y="365125"/>
            <a:ext cx="11465170" cy="5637090"/>
          </a:xfrm>
        </p:spPr>
        <p:txBody>
          <a:bodyPr>
            <a:normAutofit/>
          </a:bodyPr>
          <a:lstStyle/>
          <a:p>
            <a:pPr fontAlgn="base"/>
            <a:r>
              <a:rPr lang="ru-RU" sz="1800" dirty="0">
                <a:solidFill>
                  <a:srgbClr val="0000FF"/>
                </a:solidFill>
                <a:latin typeface="Times New Roman" panose="02020603050405020304" pitchFamily="18" charset="0"/>
                <a:cs typeface="Times New Roman" panose="02020603050405020304" pitchFamily="18" charset="0"/>
              </a:rPr>
              <a:t>ОСНОВНАЯ ОБРАЗОВАТЕЛЬНАЯ  ПРОГРАММА ДОШКОЛЬНОГО ОБРАЗОВАНИЯ разработана на основе:</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1) комплексных программ:</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Примерной общеобразовательной программы дошкольного образования  «От рождении до школы» Под редакцией Н. Е. </a:t>
            </a:r>
            <a:r>
              <a:rPr lang="ru-RU" sz="2000" dirty="0" err="1">
                <a:solidFill>
                  <a:srgbClr val="000066"/>
                </a:solidFill>
                <a:latin typeface="Times New Roman" panose="02020603050405020304" pitchFamily="18" charset="0"/>
                <a:cs typeface="Times New Roman" panose="02020603050405020304" pitchFamily="18" charset="0"/>
              </a:rPr>
              <a:t>Вераксы</a:t>
            </a:r>
            <a:r>
              <a:rPr lang="ru-RU" sz="2000" dirty="0">
                <a:solidFill>
                  <a:srgbClr val="000066"/>
                </a:solidFill>
                <a:latin typeface="Times New Roman" panose="02020603050405020304" pitchFamily="18" charset="0"/>
                <a:cs typeface="Times New Roman" panose="02020603050405020304" pitchFamily="18" charset="0"/>
              </a:rPr>
              <a:t>, Т. С. Комаровой, М. А. </a:t>
            </a:r>
            <a:r>
              <a:rPr lang="ru-RU" sz="2000" dirty="0" smtClean="0">
                <a:solidFill>
                  <a:srgbClr val="000066"/>
                </a:solidFill>
                <a:latin typeface="Times New Roman" panose="02020603050405020304" pitchFamily="18" charset="0"/>
                <a:cs typeface="Times New Roman" panose="02020603050405020304" pitchFamily="18" charset="0"/>
              </a:rPr>
              <a:t>Васильевой.</a:t>
            </a:r>
            <a:r>
              <a:rPr lang="ru-RU" sz="2000" dirty="0">
                <a:solidFill>
                  <a:srgbClr val="000066"/>
                </a:solidFill>
                <a:latin typeface="Times New Roman" panose="02020603050405020304" pitchFamily="18" charset="0"/>
                <a:cs typeface="Times New Roman" panose="02020603050405020304" pitchFamily="18" charset="0"/>
              </a:rPr>
              <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Программа образования ребенка – дошкольника" </a:t>
            </a:r>
            <a:r>
              <a:rPr lang="ru-RU" sz="2000" dirty="0" err="1">
                <a:solidFill>
                  <a:srgbClr val="000066"/>
                </a:solidFill>
                <a:latin typeface="Times New Roman" panose="02020603050405020304" pitchFamily="18" charset="0"/>
                <a:cs typeface="Times New Roman" panose="02020603050405020304" pitchFamily="18" charset="0"/>
              </a:rPr>
              <a:t>под.руков</a:t>
            </a:r>
            <a:r>
              <a:rPr lang="ru-RU" sz="2000" dirty="0">
                <a:solidFill>
                  <a:srgbClr val="000066"/>
                </a:solidFill>
                <a:latin typeface="Times New Roman" panose="02020603050405020304" pitchFamily="18" charset="0"/>
                <a:cs typeface="Times New Roman" panose="02020603050405020304" pitchFamily="18" charset="0"/>
              </a:rPr>
              <a:t>.  О.В. </a:t>
            </a:r>
            <a:r>
              <a:rPr lang="ru-RU" sz="2000" dirty="0" smtClean="0">
                <a:solidFill>
                  <a:srgbClr val="000066"/>
                </a:solidFill>
                <a:latin typeface="Times New Roman" panose="02020603050405020304" pitchFamily="18" charset="0"/>
                <a:cs typeface="Times New Roman" panose="02020603050405020304" pitchFamily="18" charset="0"/>
              </a:rPr>
              <a:t>Драгуновой.</a:t>
            </a:r>
            <a:br>
              <a:rPr lang="ru-RU" sz="2000" dirty="0" smtClean="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2) парциальных программ:</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a:t>
            </a:r>
            <a:r>
              <a:rPr lang="ru-RU" sz="2000" dirty="0" err="1">
                <a:solidFill>
                  <a:srgbClr val="000066"/>
                </a:solidFill>
                <a:latin typeface="Times New Roman" panose="02020603050405020304" pitchFamily="18" charset="0"/>
                <a:cs typeface="Times New Roman" panose="02020603050405020304" pitchFamily="18" charset="0"/>
              </a:rPr>
              <a:t>Л.Г.Васильева</a:t>
            </a:r>
            <a:r>
              <a:rPr lang="ru-RU" sz="2000" dirty="0">
                <a:solidFill>
                  <a:srgbClr val="000066"/>
                </a:solidFill>
                <a:latin typeface="Times New Roman" panose="02020603050405020304" pitchFamily="18" charset="0"/>
                <a:cs typeface="Times New Roman" panose="02020603050405020304" pitchFamily="18" charset="0"/>
              </a:rPr>
              <a:t> Программа </a:t>
            </a:r>
            <a:r>
              <a:rPr lang="ru-RU" sz="2000" dirty="0" err="1">
                <a:solidFill>
                  <a:srgbClr val="000066"/>
                </a:solidFill>
                <a:latin typeface="Times New Roman" panose="02020603050405020304" pitchFamily="18" charset="0"/>
                <a:cs typeface="Times New Roman" panose="02020603050405020304" pitchFamily="18" charset="0"/>
              </a:rPr>
              <a:t>этнохудожественного</a:t>
            </a:r>
            <a:r>
              <a:rPr lang="ru-RU" sz="2000" dirty="0">
                <a:solidFill>
                  <a:srgbClr val="000066"/>
                </a:solidFill>
                <a:latin typeface="Times New Roman" panose="02020603050405020304" pitchFamily="18" charset="0"/>
                <a:cs typeface="Times New Roman" panose="02020603050405020304" pitchFamily="18" charset="0"/>
              </a:rPr>
              <a:t> развития детей 2-4 лет «Узоры чувашской земли</a:t>
            </a:r>
            <a:r>
              <a:rPr lang="ru-RU" sz="2000" dirty="0" smtClean="0">
                <a:solidFill>
                  <a:srgbClr val="000066"/>
                </a:solidFill>
                <a:latin typeface="Times New Roman" panose="02020603050405020304" pitchFamily="18" charset="0"/>
                <a:cs typeface="Times New Roman" panose="02020603050405020304" pitchFamily="18" charset="0"/>
              </a:rPr>
              <a:t>».</a:t>
            </a:r>
            <a:r>
              <a:rPr lang="ru-RU" sz="2000" dirty="0">
                <a:solidFill>
                  <a:srgbClr val="000066"/>
                </a:solidFill>
                <a:latin typeface="Times New Roman" panose="02020603050405020304" pitchFamily="18" charset="0"/>
                <a:cs typeface="Times New Roman" panose="02020603050405020304" pitchFamily="18" charset="0"/>
              </a:rPr>
              <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a:t>
            </a:r>
            <a:r>
              <a:rPr lang="ru-RU" sz="2000" dirty="0" err="1">
                <a:solidFill>
                  <a:srgbClr val="000066"/>
                </a:solidFill>
                <a:latin typeface="Times New Roman" panose="02020603050405020304" pitchFamily="18" charset="0"/>
                <a:cs typeface="Times New Roman" panose="02020603050405020304" pitchFamily="18" charset="0"/>
              </a:rPr>
              <a:t>Е.И.Николаева</a:t>
            </a:r>
            <a:r>
              <a:rPr lang="ru-RU" sz="2000" dirty="0">
                <a:solidFill>
                  <a:srgbClr val="000066"/>
                </a:solidFill>
                <a:latin typeface="Times New Roman" panose="02020603050405020304" pitchFamily="18" charset="0"/>
                <a:cs typeface="Times New Roman" panose="02020603050405020304" pitchFamily="18" charset="0"/>
              </a:rPr>
              <a:t> Программа приобщения дошкольников к национальной детской литературе «Рассказы солнечного края</a:t>
            </a:r>
            <a:r>
              <a:rPr lang="ru-RU" sz="2000" dirty="0" smtClean="0">
                <a:solidFill>
                  <a:srgbClr val="000066"/>
                </a:solidFill>
                <a:latin typeface="Times New Roman" panose="02020603050405020304" pitchFamily="18" charset="0"/>
                <a:cs typeface="Times New Roman" panose="02020603050405020304" pitchFamily="18" charset="0"/>
              </a:rPr>
              <a:t>».</a:t>
            </a:r>
            <a:r>
              <a:rPr lang="ru-RU" sz="2000" dirty="0">
                <a:solidFill>
                  <a:srgbClr val="000066"/>
                </a:solidFill>
                <a:latin typeface="Times New Roman" panose="02020603050405020304" pitchFamily="18" charset="0"/>
                <a:cs typeface="Times New Roman" panose="02020603050405020304" pitchFamily="18" charset="0"/>
              </a:rPr>
              <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a:t>
            </a:r>
            <a:r>
              <a:rPr lang="ru-RU" sz="2000" dirty="0" err="1">
                <a:solidFill>
                  <a:srgbClr val="000066"/>
                </a:solidFill>
                <a:latin typeface="Times New Roman" panose="02020603050405020304" pitchFamily="18" charset="0"/>
                <a:cs typeface="Times New Roman" panose="02020603050405020304" pitchFamily="18" charset="0"/>
              </a:rPr>
              <a:t>И.В.Махалова</a:t>
            </a:r>
            <a:r>
              <a:rPr lang="ru-RU" sz="2000" dirty="0">
                <a:solidFill>
                  <a:srgbClr val="000066"/>
                </a:solidFill>
                <a:latin typeface="Times New Roman" panose="02020603050405020304" pitchFamily="18" charset="0"/>
                <a:cs typeface="Times New Roman" panose="02020603050405020304" pitchFamily="18" charset="0"/>
              </a:rPr>
              <a:t> Программа по приобщению детей 6-7 лет к национальным традициям физического воспитания «Родники здоровья</a:t>
            </a:r>
            <a:r>
              <a:rPr lang="ru-RU" sz="2000" dirty="0" smtClean="0">
                <a:solidFill>
                  <a:srgbClr val="000066"/>
                </a:solidFill>
                <a:latin typeface="Times New Roman" panose="02020603050405020304" pitchFamily="18" charset="0"/>
                <a:cs typeface="Times New Roman" panose="02020603050405020304" pitchFamily="18" charset="0"/>
              </a:rPr>
              <a:t>».</a:t>
            </a:r>
            <a:r>
              <a:rPr lang="ru-RU" sz="2000" dirty="0">
                <a:solidFill>
                  <a:srgbClr val="000066"/>
                </a:solidFill>
                <a:latin typeface="Times New Roman" panose="02020603050405020304" pitchFamily="18" charset="0"/>
                <a:cs typeface="Times New Roman" panose="02020603050405020304" pitchFamily="18" charset="0"/>
              </a:rPr>
              <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a:t>
            </a:r>
            <a:r>
              <a:rPr lang="ru-RU" sz="2000" dirty="0" err="1">
                <a:solidFill>
                  <a:srgbClr val="000066"/>
                </a:solidFill>
                <a:latin typeface="Times New Roman" panose="02020603050405020304" pitchFamily="18" charset="0"/>
                <a:cs typeface="Times New Roman" panose="02020603050405020304" pitchFamily="18" charset="0"/>
              </a:rPr>
              <a:t>Л.Б.Соловей</a:t>
            </a:r>
            <a:r>
              <a:rPr lang="ru-RU" sz="2000" dirty="0">
                <a:solidFill>
                  <a:srgbClr val="000066"/>
                </a:solidFill>
                <a:latin typeface="Times New Roman" panose="02020603050405020304" pitchFamily="18" charset="0"/>
                <a:cs typeface="Times New Roman" panose="02020603050405020304" pitchFamily="18" charset="0"/>
              </a:rPr>
              <a:t>  Программа по социально-коммуникативному развитию детей дошкольного возраста с учётом регионального компонента</a:t>
            </a:r>
            <a:r>
              <a:rPr lang="ru-RU" sz="2000" dirty="0" smtClean="0">
                <a:solidFill>
                  <a:srgbClr val="000066"/>
                </a:solidFill>
                <a:latin typeface="Times New Roman" panose="02020603050405020304" pitchFamily="18" charset="0"/>
                <a:cs typeface="Times New Roman" panose="02020603050405020304" pitchFamily="18" charset="0"/>
              </a:rPr>
              <a:t>» Традиции </a:t>
            </a:r>
            <a:r>
              <a:rPr lang="ru-RU" sz="2000" dirty="0">
                <a:solidFill>
                  <a:srgbClr val="000066"/>
                </a:solidFill>
                <a:latin typeface="Times New Roman" panose="02020603050405020304" pitchFamily="18" charset="0"/>
                <a:cs typeface="Times New Roman" panose="02020603050405020304" pitchFamily="18" charset="0"/>
              </a:rPr>
              <a:t>чувашского края</a:t>
            </a:r>
            <a:r>
              <a:rPr lang="ru-RU" sz="2000" dirty="0" smtClean="0">
                <a:solidFill>
                  <a:srgbClr val="000066"/>
                </a:solidFill>
                <a:latin typeface="Times New Roman" panose="02020603050405020304" pitchFamily="18" charset="0"/>
                <a:cs typeface="Times New Roman" panose="02020603050405020304" pitchFamily="18" charset="0"/>
              </a:rPr>
              <a:t>».</a:t>
            </a:r>
            <a:r>
              <a:rPr lang="ru-RU" sz="2000" dirty="0">
                <a:solidFill>
                  <a:srgbClr val="000066"/>
                </a:solidFill>
                <a:latin typeface="Times New Roman" panose="02020603050405020304" pitchFamily="18" charset="0"/>
                <a:cs typeface="Times New Roman" panose="02020603050405020304" pitchFamily="18" charset="0"/>
              </a:rPr>
              <a:t/>
            </a:r>
            <a:br>
              <a:rPr lang="ru-RU" sz="2000" dirty="0">
                <a:solidFill>
                  <a:srgbClr val="000066"/>
                </a:solidFill>
                <a:latin typeface="Times New Roman" panose="02020603050405020304" pitchFamily="18" charset="0"/>
                <a:cs typeface="Times New Roman" panose="02020603050405020304" pitchFamily="18" charset="0"/>
              </a:rPr>
            </a:br>
            <a:r>
              <a:rPr lang="ru-RU" sz="2000" dirty="0">
                <a:solidFill>
                  <a:srgbClr val="000066"/>
                </a:solidFill>
                <a:latin typeface="Times New Roman" panose="02020603050405020304" pitchFamily="18" charset="0"/>
                <a:cs typeface="Times New Roman" panose="02020603050405020304" pitchFamily="18" charset="0"/>
              </a:rPr>
              <a:t>  </a:t>
            </a:r>
            <a:r>
              <a:rPr lang="ru-RU" sz="2000" dirty="0" err="1">
                <a:solidFill>
                  <a:srgbClr val="000066"/>
                </a:solidFill>
                <a:latin typeface="Times New Roman" panose="02020603050405020304" pitchFamily="18" charset="0"/>
                <a:cs typeface="Times New Roman" panose="02020603050405020304" pitchFamily="18" charset="0"/>
              </a:rPr>
              <a:t>Т.В.Мурашкина</a:t>
            </a:r>
            <a:r>
              <a:rPr lang="ru-RU" sz="2000" dirty="0">
                <a:solidFill>
                  <a:srgbClr val="000066"/>
                </a:solidFill>
                <a:latin typeface="Times New Roman" panose="02020603050405020304" pitchFamily="18" charset="0"/>
                <a:cs typeface="Times New Roman" panose="02020603050405020304" pitchFamily="18" charset="0"/>
              </a:rPr>
              <a:t> Программа </a:t>
            </a:r>
            <a:r>
              <a:rPr lang="ru-RU" sz="2000" dirty="0" err="1">
                <a:solidFill>
                  <a:srgbClr val="000066"/>
                </a:solidFill>
                <a:latin typeface="Times New Roman" panose="02020603050405020304" pitchFamily="18" charset="0"/>
                <a:cs typeface="Times New Roman" panose="02020603050405020304" pitchFamily="18" charset="0"/>
              </a:rPr>
              <a:t>этноэкологического</a:t>
            </a:r>
            <a:r>
              <a:rPr lang="ru-RU" sz="2000" dirty="0">
                <a:solidFill>
                  <a:srgbClr val="000066"/>
                </a:solidFill>
                <a:latin typeface="Times New Roman" panose="02020603050405020304" pitchFamily="18" charset="0"/>
                <a:cs typeface="Times New Roman" panose="02020603050405020304" pitchFamily="18" charset="0"/>
              </a:rPr>
              <a:t> развития детей 5-6 лет «Загадки родной природы</a:t>
            </a:r>
            <a:r>
              <a:rPr lang="ru-RU" sz="2000" dirty="0" smtClean="0">
                <a:solidFill>
                  <a:srgbClr val="000066"/>
                </a:solidFill>
                <a:latin typeface="Times New Roman" panose="02020603050405020304" pitchFamily="18" charset="0"/>
                <a:cs typeface="Times New Roman" panose="02020603050405020304" pitchFamily="18" charset="0"/>
              </a:rPr>
              <a:t>».</a:t>
            </a:r>
            <a:r>
              <a:rPr lang="ru-RU" sz="2000" dirty="0">
                <a:solidFill>
                  <a:srgbClr val="000066"/>
                </a:solidFill>
                <a:latin typeface="Times New Roman" panose="02020603050405020304" pitchFamily="18" charset="0"/>
                <a:cs typeface="Times New Roman" panose="02020603050405020304" pitchFamily="18" charset="0"/>
              </a:rPr>
              <a:t/>
            </a:r>
            <a:br>
              <a:rPr lang="ru-RU" sz="2000" dirty="0">
                <a:solidFill>
                  <a:srgbClr val="000066"/>
                </a:solidFill>
                <a:latin typeface="Times New Roman" panose="02020603050405020304" pitchFamily="18" charset="0"/>
                <a:cs typeface="Times New Roman" panose="02020603050405020304" pitchFamily="18" charset="0"/>
              </a:rPr>
            </a:br>
            <a:endParaRPr lang="ru-RU" sz="2000"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5590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315</Words>
  <Application>Microsoft Office PowerPoint</Application>
  <PresentationFormat>Широкоэкранный</PresentationFormat>
  <Paragraphs>27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ОСНОВНАЯ ОБЩЕОБРАЗОВАТЕЛЬНАЯ ПРОГРАММА  ДОШКОЛЬНОГО ОБРАЗОВАНИЯ  дошкольной группы муниципального бюджетного общеобразовательного учреждения  «Верхнеачакская средняя общеобразовательная школа имени А.П.Айдак»  Ядринского района Чувашской Республики на 2021 – 2022 учебный год </vt:lpstr>
      <vt:lpstr>Согласно Федеральному закону «Об образовании в Российской Федерации» от 29 декабря 2012 г. №273-ФЗ  (далее  –  Федеральный закон «Об образовании в  Российской Федерации») дошкольное образование является уровнем общего образования наряду с начальным общим, основным общим и средним общим образованием. </vt:lpstr>
      <vt:lpstr>Цель реализации основной общеобразовательной программы дошкольного  образования – обеспечение выполнения требований ФГОС ДО: развитие личности детей дошкольного возраста в различных видах общения и деятельности с учетом их возрастных, индивидуальных, психологических и физиологических особенностей</vt:lpstr>
      <vt:lpstr>  Средняя группа (от 3 до 5 лет)  В игровой деятельности детей среднего дошкольного возраста появляются ролевые взаимодействия. Они указывают на то, что дошкольники начинают отделять себя от принятой роли. В процессе игры роли могут меняться. Игровые действия начинают выполняться не ради них самих,  а ради смысла игры. Происходит разделение игровых и реальных взаимодействий детей. Значительное развитие получает изобразительная деятельность. Рисунок становится  предметным  и  детализированным.  Графическое  изображение человека характеризуется наличием туловища, глаз, рта, носа, волос, иногда одежды и ее деталей. Совершенствуется техническая сторона изобразительной деятельности. Дети могут рисовать основные геометрические фигуры, вырезать ножницами, наклеивать изображения на бумагу и т. д. Усложняется конструирование. Постройки могут включать 5–6 деталей.  Формируются  навыки  конструирования  по  собственному  замыслу, а также планирование последовательности действий. Двигательная сфера ребенка характеризуется позитивными изменениями мелкой и крупной моторики. Развиваются ловкость, координация движений. Дети в этом возрасте лучше, чем младшие дошкольники, удерживают равновесие, перешагивают через небольшие преграды. Усложняются игры с мячом. К концу среднего дошкольного возраста восприятие детей становится более развитым. Они оказываются способными назвать форму, на которую похож тот или иной предмет. Могут вычленять в сложных объектах простые формы и из простых форм воссоздавать сложные объекты. Дети способны упорядочить группы предметов по сенсорному признаку — величине, цвету; выделить такие параметры, как высота, длина и ширина. Совершенствуется ориентация в пространстве. Возрастает объем памяти. Дети запоминают до 7–8 названий предметов. Начинает складываться произвольное запоминание: дети способны принять задачу на запоминание, помнят поручения взрослых, могут выучить небольшое стихотворение и т. д. Начинает  развиваться  образное  мышление. Дети  способны  использовать простые схематизированные изображения для решения несложных задач. Дошкольники могут строить по схеме, решать лабиринтные задачи. Развивается предвосхищение. На основе пространственного расположения объектов дети могут сказать, что произойдет в результате их взаимодействия. Однако при этом им трудно встать на позицию другого наблюдателя и во внутреннем плане совершить мысленное преобразование образа. Для детей этого возраста особенно характерны известные феномены Ж. Пиаже: сохранение количества, объема и величины. Например, если им предъявить три черных кружка из бумаги и семь белых кружков из бумаги  и спросить: «Каких кружков больше — черных или белых?», большинство ответят, что белых больше. Но если спросить: «Каких больше — белых или бумажных?», ответ будет таким же — больше белых. Продолжает развиваться воображение. Формируются такие его особенности, как оригинальность и произвольность. Дети могут самостоятельно придумать небольшую сказку на заданную тему. Увеличивается устойчивость внимания. Ребенку оказывается доступной сосредоточенная деятельность в течение 15–20 минут. Он способен удерживать в памяти при выполнении каких-либо действий несложное условие. В  среднем  дошкольном  возрасте  улучшается  произношение  звуков и  дикция. Речь  становится  предметом  активности  детей. Они  удачно имитируют голоса животных, интонационно выделяют речь тех или иных персонажей. Интерес вызывают ритмическая структура речи, рифмы. Развивается грамматическая сторона речи. Дошкольники занимаются словотворчеством на основе грамматических правил. Речь детей при взаимодействии друг с другом носит ситуативный характер, а при общении с взрослым становится внеситуативной. Изменяется содержание общения ребенка и взрослого. Оно выходит за пределы конкретной ситуации, в которой оказывается ребенок. Ведущим становится познавательный мотив. Информация, которую ребенок получает в процессе общения, может быть сложной и трудной для понимания, но она вызывает у него интерес. У детей формируется потребность в уважении со стороны взрослого, для  них  оказывается  чрезвычайно  важной  его  похвала.  Это  приводит  к их  повышенной  обидчивости  на  замечания. Повышенная  обидчивость представляет собой возрастной феномен. Взаимоотношения со сверстниками характеризуются избирательностью, которая выражается в предпочтении одних детей другим. Появляются постоянные партнеры по играм. В группах начинают выделяться лидеры. Появляются конкурентность, соревновательность. Последняя важна для сравнения себя с другим, что ведет к развитию образа Я ребенка, его детализации. Основные достижения возраста связаны с развитием игровой деятельности; появлением ролевых и реальных взаимодействий; с развитием изобразительной деятельности; конструированием по замыслу, планированием; совершенствованием восприятия, развитием образного мышления и воображения,  эгоцентричностью  познавательной  позиции;  развитием  памяти, внимания, речи, познавательной мотивации; формированием потребности в уважении со стороны взрослого, появлением обидчивости, конкурентности, соревновательности со сверстниками; дальнейшим развитием образа Я ребенка, его детализацией.</vt:lpstr>
      <vt:lpstr>Подготовительная к школе группа (от 6 до 7 лет)  В  сюжетно-ролевых  играх  дети  подготовительной  к  школе  группы начинают  осваивать  сложные  взаимодействия  людей,  отражающие  характерные значимые жизненные ситуации, например, свадьбу, рождение ребенка, болезнь, трудоустройство и т. д. Игровые  действия  детей  становятся  более  сложными,  обретают особый  смысл,  который  не  всегда  открывается  взрослому.  Игровое пространство  усложняется.  В  нем  может  быть  несколько  центров, каждый  из  которых  поддерживает  свою  сюжетную  линию.  При  этом дети  способны  отслеживать  поведение  партнеров  по  всему  игровому пространству  и  менять  свое  поведение  в  зависимости  от  места  в  нем. Так,  ребенок  уже  обращается  к  продавцу  не  просто  как  покупатель,  а как  покупатель-мама  или  покупатель-шофер  и  т. п.  Исполнение  роли акцентируется не только самой ролью, но и тем, в какой части игрового пространства эта роль воспроизводится. Например, исполняя роль водителя  автобуса,  ребенок  командует  пассажирами  и  подчиняется инспектору ГИБДД. Если логика игры требует появления новой роли, то ребенок может по ходу игры взять на себя новую роль, сохранив при этом роль, взятую ранее. Дети могут комментировать исполнение роли тем или иным участником игры. Образы из окружающей жизни и литературных произведений, передаваемые  детьми  в  изобразительной  деятельности,  становятся  сложнее. Рисунки приобретают более детализированный характер, обогащается их цветовая гамма. Более явными становятся различия между рисунками мальчиков и девочек. Мальчики охотно изображают технику, космос, военные действия и т. п. Девочки обычно рисуют женские образы: принцесс, балерин,  моделей  и  т. д.  Часто  встречаются  и  бытовые  сюжеты:  мама  и  дочка, комната и т. д. Изображение  человека  становится  еще  более  детализированным  и пропорциональным. Появляются пальцы на руках, глаза, рот, нос, брови, подбородок. Одежда может быть украшена различными деталями. При правильном педагогическом подходе у дошкольников формируются художественно-творческие способности в изобразительной деятельности. К подготовительной к школе группе дети в значительной степени осваивают конструирование из строительного материала. Они свободно владеют обобщенными способами анализа как изображений, так и построек; не только анализируют основные конструктивные особенности различных деталей, но и определяют их форму на основе сходства со знакомыми им объемными  предметами.  Свободные  постройки  становятся  симметричными и пропорциональными, их строительство осуществляется на основе зрительной ориентировки.  Дети  быстро  и  правильно  подбирают  необходимый  материал.  Они достаточно точно представляют себе последовательность, в которой будет осуществляться постройка, и материал, который понадобится для ее выполнения; способны выполнять различные по степени сложности постройки как по собственному замыслу, так и по условиям. В этом возрасте дети уже могут освоить сложные формы сложения из листа бумаги придумывать собственные, но этому их нужно специально обучать. Данный вид деятельности не просто доступен детям — он важен для углубления их пространственных представлений. Усложняется конструирование из природного материала. Дошкольникам уже доступны целостные композиции по предварительному замыслу, которые могут передавать сложные отношения, включать фигуры людей и животных. У  детей  продолжает  развиваться  восприятие,  однако  они  не  всегда могут одновременно учитывать несколько различных признаков. Развивается образное мышление, однако воспроизведение метрических отношений затруднено. Это легко проверить, предложив детям воспроизвести на листе бумаги образец, на котором нарисованы девять точек, расположенных не на одной прямой. Как правило, дети не воспроизводят метрические отношения между точками: при наложении рисунков друг на друга точки детского рисунка не совпадают с точками образца. Продолжают  развиваться  навыки  обобщения  и  рассуждения,  но  они в значительной степени ограничиваются наглядными признаками ситуации. Продолжает развиваться воображение, однако часто приходится констатировать снижение развития воображения в этом возрасте в сравнении со старшей группой. Это можно объяснить различными влияниями, в том числе и средств массовой информации, приводящими к стереотипности детских образов. Продолжает  развиваться  внимание  дошкольников,  оно  становится произвольным.  В  некоторых  видах  деятельности  время  произвольного сосредоточения достигает 30 минут. У  дошкольников продолжает  развиваться  речь:  ее  звуковая  сторона, грамматический строй, лексика. Развивается связная речь. В высказываниях детей отражаются как расширяющийся словарь, так и характер обобщений,  формирующихся  в  этом  возрасте.  Дети  начинают  активно  употреблять обобщающие существительные, синонимы, антонимы, прилагательные и т. д. В результате правильно организованной образовательной работы у детей развиваются диалогическая и некоторые виды монологической речи. В подготовительной к школе группе завершается дошкольный возраст.  Его основные достижения связаны с освоением мира вещей как предметов человеческой культуры; освоением форм позитивного общения с людьми; развитием половой идентификации, формированием позиции школьника. К  концу  дошкольного  возраста  ребенок  обладает  высоким  уровнем познавательного и личностного развития, что позволяет ему в дальнейшем успешно учиться в школе.    </vt:lpstr>
      <vt:lpstr>Взаимодействие педагогического коллектива с семьями воспитанников Основные цели и задачи  Важнейшим  условием  обеспечения  целостного  развития  личности ребенка является развитие конструктивного взаимодействия с семьей. Ведущая цель — создание необходимых условий для формирования ответственных  взаимоотношений  с  семьями  воспитанников  и  развития компетентности  родителей  (способности  разрешать  разные  типы  социальнo -педагогических ситуаций, связанных с воспитанием ребенка); обеспечение права родителей на уважение и понимание, на участие в жизни детского сада.  Родителям  и  воспитателям  необходимо  преодолеть  субординацию, монологизм в отношениях друг с другом, отказаться от привычки критиковать друг друга, научиться видеть друг в друге не средство решения своих проблем, а полноправных партнеров, сотрудников.  Основные задачи взаимодействия детского сада с семьей:  • изучение отношения педагогов и родителей к различным вопросам  воспитания, обучения, развития детей, условий организации разнообразной деятельности в детском саду и семье;  • знакомство  педагогов  и  родителей  с  лучшим  опытом  воспитания в детском саду и семье, а также с трудностями, возникающими в семейном и общественном воспитании дошкольников;  • информирование друг друга об актуальных задачах воспитания и обучения детей и о возможностях детского сада и семьи в решении данных задач;  • создание в детском саду условий для разнообразного по содержанию и формам сотрудничества, способствующего развитию конструктивного взаимодействия педагогов и родителей с детьми;  • привлечение семей воспитанников к участию в совместных с педагогами мероприятиях, организуемых в районе (городе, области);  • поощрение родителей за внимательное отношение к разнообразным стремлениям  и  потребностям  ребенка,  создание  необходимых  условий для их удовлетворения в семье.   Основные формы взаимодействия с семьёй:  Знакомство с семьёй: встречи-знакомства, анкетирование. Информирование родителей о ходе образовательного процесса: дни открытых дверей, индивидуальные и групповые консультации, родительские собрания, оформление информационных стендов, организация выставок детского творчества, приглашение родителей на детские концерты, праздники, развлечения, создание памяток, выпуск стенгазеты, оформление стендов и фоторепортажей. Образование родителей: семинары-практикумы, проведение мастер-классов. Совместная деятельность: привлечение родителей к организации театральных постановок, концертов, прогулок, экскурсий, акций, к участию в детской исследовательской и проектной деятельности. Работа с семьёй ведется по образовательным областям.   </vt:lpstr>
      <vt:lpstr>ОСНОВНАЯ ОБРАЗОВАТЕЛЬНАЯ  ПРОГРАММА ДОШКОЛЬНОГО ОБРАЗОВАНИЯ разработана на основе: 1) комплексных программ:    Примерной общеобразовательной программы дошкольного образования  «От рождении до школы» Под редакцией Н. Е. Вераксы, Т. С. Комаровой, М. А. Васильевой.    Программа образования ребенка – дошкольника" под.руков.  О.В. Драгуновой.  2) парциальных программ:   Л.Г.Васильева Программа этнохудожественного развития детей 2-4 лет «Узоры чувашской земли».   Е.И.Николаева Программа приобщения дошкольников к национальной детской литературе «Рассказы солнечного края».   И.В.Махалова Программа по приобщению детей 6-7 лет к национальным традициям физического воспитания «Родники здоровья».   Л.Б.Соловей  Программа по социально-коммуникативному развитию детей дошкольного возраста с учётом регионального компонента» Традиции чувашского края».   Т.В.Мурашкина Программа этноэкологического развития детей 5-6 лет «Загадки родной природы».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Светик</dc:creator>
  <cp:lastModifiedBy>Ирина</cp:lastModifiedBy>
  <cp:revision>12</cp:revision>
  <dcterms:created xsi:type="dcterms:W3CDTF">2017-01-26T05:06:07Z</dcterms:created>
  <dcterms:modified xsi:type="dcterms:W3CDTF">2021-09-10T12:52:00Z</dcterms:modified>
</cp:coreProperties>
</file>