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83" r:id="rId6"/>
    <p:sldId id="280" r:id="rId7"/>
    <p:sldId id="278" r:id="rId8"/>
    <p:sldId id="257" r:id="rId9"/>
    <p:sldId id="258" r:id="rId10"/>
    <p:sldId id="259" r:id="rId11"/>
    <p:sldId id="271" r:id="rId12"/>
    <p:sldId id="272" r:id="rId13"/>
    <p:sldId id="273" r:id="rId14"/>
    <p:sldId id="274" r:id="rId15"/>
    <p:sldId id="260" r:id="rId16"/>
    <p:sldId id="261" r:id="rId17"/>
    <p:sldId id="262" r:id="rId18"/>
    <p:sldId id="263" r:id="rId19"/>
    <p:sldId id="264" r:id="rId20"/>
    <p:sldId id="268" r:id="rId21"/>
    <p:sldId id="265" r:id="rId22"/>
    <p:sldId id="266" r:id="rId23"/>
    <p:sldId id="275" r:id="rId24"/>
    <p:sldId id="276" r:id="rId25"/>
    <p:sldId id="279" r:id="rId26"/>
    <p:sldId id="270" r:id="rId27"/>
    <p:sldId id="281" r:id="rId28"/>
    <p:sldId id="267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0000FF"/>
    <a:srgbClr val="6600CC"/>
    <a:srgbClr val="99FF66"/>
    <a:srgbClr val="009900"/>
    <a:srgbClr val="FF9900"/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2D0DE496-5AE3-46C8-BD68-83F52847258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C098174B-825A-4F73-932A-310F6E77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555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38E4F-761B-46E0-A74F-0CD32C6D8E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03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F19C-A28A-49E9-8770-C0F2329E044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04AC-E08B-4A29-8C02-D621B6D7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0DE8-25FB-413C-B4BD-B6CC8DB07CF6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B408-F07F-4AE7-AF88-9F35C44B5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6868-5883-4128-B494-B5330E3BF43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AFCC-22BC-44A6-968A-F3055D6BE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AA5F-BAC8-4018-BC7B-00975D397E1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F40D-2EC7-46B7-9161-47ADA98C3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E9D8-6486-4B40-890A-9DD418FBF6E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0A0-413F-4407-BD01-0BBDFF834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3877-4713-454E-9158-8470156D32C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4C51-F0D5-4EB0-9D65-B21C07CB4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680B-1758-45CC-914E-80040DAE2D8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2D2-0D77-4B70-AC5F-E69C9CF6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7CBB-DA03-4099-B9B7-5AAFA625D41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7112-E005-44A8-BFB7-38CB4E4B3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800-7D2A-4E9D-A34A-16F342116BE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BEC-9BE6-4A6D-B444-B99C96046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80AF-0B79-4572-AC2A-4D5C4B71D76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5DD2-E092-4FDB-961A-5DE867CE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4D54-87E8-48F3-8B3F-3F946DA3A10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EA58-0A73-42F0-BDC7-7055AED7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E5499-4CDF-411B-B88A-2E61056203B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A954FD-972F-48EF-8E7C-061042842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hyperlink" Target="http://www.mamainfo.ru/content/images/pervoclassnik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755E~1\AppData\Local\Temp\Rar$DRa0.251\Школьные фоны\Новая папка (2)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324975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835150" y="1857364"/>
            <a:ext cx="6237312" cy="371477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родительского собрания </a:t>
            </a:r>
            <a:br>
              <a:rPr lang="ru-RU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«Готовимся вместе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 школе»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286388"/>
            <a:ext cx="5738830" cy="1099644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Волевая готовность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предполагает наличие у ребенка: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способностей ставить перед собой цель;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принять решение о начале деятельности;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наметить план действий, выполнить его, проявив определенные усилия;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умения длительно выполнять не очень привлекательную работу.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58246" cy="14287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(коммуникативная )готовность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умение ребенка строить свои взаимоотношения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другими людьми: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429552" cy="40719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играть и общаться с другими ребятами;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быть включенным в детский коллектив, и уметь жить по его законам;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общаться со взрослыми людьми, соблюдая правила культурного обращения;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доброжелательность и отсутствие агрессивности.</a:t>
            </a:r>
          </a:p>
          <a:p>
            <a:endParaRPr lang="ru-RU" dirty="0"/>
          </a:p>
        </p:txBody>
      </p:sp>
      <p:pic>
        <p:nvPicPr>
          <p:cNvPr id="4" name="Picture 3" descr="C:\Users\sony\Desktop\школа\родители\фото для слайдов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71942"/>
            <a:ext cx="2493962" cy="233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ownloads\21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готовность </a:t>
            </a:r>
            <a:b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к школе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body" idx="4294967295"/>
          </p:nvPr>
        </p:nvSpPr>
        <p:spPr>
          <a:xfrm>
            <a:off x="900113" y="1412875"/>
            <a:ext cx="7643812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Внимание.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Память.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Мелкая моторика.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Речь.</a:t>
            </a:r>
          </a:p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Окружающий мир.</a:t>
            </a:r>
          </a:p>
        </p:txBody>
      </p:sp>
      <p:pic>
        <p:nvPicPr>
          <p:cNvPr id="18437" name="Рисунок 4" descr="b66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03800" y="1484313"/>
            <a:ext cx="25892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ownloads\09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4294967295"/>
          </p:nvPr>
        </p:nvSpPr>
        <p:spPr>
          <a:xfrm>
            <a:off x="1908175" y="1484313"/>
            <a:ext cx="6778625" cy="452596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Уметь находить одинаковые предметы.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Удерживать в поле зрения 8-10 предметов.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Копировать в точности узор или движение.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Заниматься , не отвлекаясь, в течение 20-30 мин.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Находить сходства и отличия между предметами, картинками.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Уметь выполнять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задания по предложенному образцу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Играть в игры на внимательность и быстроту реакции.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ownloads\18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Память </a:t>
            </a:r>
          </a:p>
        </p:txBody>
      </p:sp>
      <p:sp>
        <p:nvSpPr>
          <p:cNvPr id="2048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122863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Запоминать не менее 7-8 слов предметов, слов.</a:t>
            </a:r>
          </a:p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Запоминать 10-12 картинок.</a:t>
            </a:r>
          </a:p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Запоминать и рассказывать стихотворения, </a:t>
            </a:r>
            <a:r>
              <a:rPr lang="ru-RU" sz="2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загадки, скороговорки, пословицы, сказки и т.п.</a:t>
            </a:r>
          </a:p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Пересказывать близко к тексту рассказы и сказки (не менее 4-5 предложений)</a:t>
            </a:r>
          </a:p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Рассказывать по памяти содержание сюжетной картинки, </a:t>
            </a:r>
          </a:p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Рассказывать о событиях своей жизни, вспоминая все подробности.</a:t>
            </a:r>
          </a:p>
        </p:txBody>
      </p:sp>
      <p:pic>
        <p:nvPicPr>
          <p:cNvPr id="20485" name="Рисунок 3" descr="9785947433449.jpg"/>
          <p:cNvPicPr>
            <a:picLocks noChangeAspect="1"/>
          </p:cNvPicPr>
          <p:nvPr/>
        </p:nvPicPr>
        <p:blipFill>
          <a:blip r:embed="rId3" cstate="print"/>
          <a:srcRect l="2711" b="4013"/>
          <a:stretch>
            <a:fillRect/>
          </a:stretch>
        </p:blipFill>
        <p:spPr bwMode="auto">
          <a:xfrm>
            <a:off x="6156325" y="404813"/>
            <a:ext cx="25638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ownloads\03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Мышление 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idx="4294967295"/>
          </p:nvPr>
        </p:nvSpPr>
        <p:spPr>
          <a:xfrm>
            <a:off x="1500167" y="500042"/>
            <a:ext cx="7286676" cy="600079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Классифицировать предметы в группы по определённым признакам.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Подбирать подходящие предметы друг к другу, связывая их между собой по смыслу.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Находить предмет в группах, не подходящий к общим признакам.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Выполнять задания по образцу, отвечать на вопросы: зачем? почему?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Сравнивать, находить сходство и различие;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Решать простые логические задачи.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Выстраивать логический ряд из фигур.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Уметь закончить предложение.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Находить лишнее слово из группы слов.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Определять последовательность событий.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Складывать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Уметь складывать из бумаги простой предмет.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:\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6388" cy="6858000"/>
          </a:xfr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8319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idx="4294967295"/>
          </p:nvPr>
        </p:nvSpPr>
        <p:spPr>
          <a:xfrm>
            <a:off x="3500430" y="928670"/>
            <a:ext cx="5643570" cy="5226069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учить детей письменным буквам, а готовить руку к письму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Следить за  правильным  положением ручки, карандаша.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Правильно держать и свободно владеть карандашом, авторучкой  и кистью.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Ориентироваться в тетради в клетку и в линию.</a:t>
            </a:r>
          </a:p>
          <a:p>
            <a:r>
              <a:rPr lang="ru-RU" alt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Ориентироваться на листе и в пространстве (слева, справа, внизу, вверху, сзади, спереди и т.д.)</a:t>
            </a:r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Передавать в рисунке точную форму предмета, пропорции, расположение частей.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Копировать простейшие рисунки.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образцу писать элементарные элементы букв.</a:t>
            </a:r>
          </a:p>
          <a:p>
            <a:r>
              <a:rPr lang="ru-RU" alt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Обвести предметы по контору</a:t>
            </a:r>
          </a:p>
          <a:p>
            <a:r>
              <a:rPr lang="ru-RU" alt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Писать графические диктанты</a:t>
            </a:r>
          </a:p>
          <a:p>
            <a:r>
              <a:rPr lang="ru-RU" alt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Работать с акварелью</a:t>
            </a:r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Закрашивать предметы и штриховать их, не выходя за контур в заданном направлении.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Работать с ножницами.</a:t>
            </a:r>
          </a:p>
          <a:p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Выполнять аппликации.</a:t>
            </a:r>
          </a:p>
        </p:txBody>
      </p:sp>
      <p:pic>
        <p:nvPicPr>
          <p:cNvPr id="22533" name="Рисунок 5" descr="a1a595594bdd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288924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3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3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0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538239-4b27c32b55e145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3000364" y="857232"/>
            <a:ext cx="5929354" cy="5268931"/>
          </a:xfrm>
        </p:spPr>
        <p:txBody>
          <a:bodyPr/>
          <a:lstStyle/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Уметь считать в пределах 20.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Правильно пользоваться количественными и порядковыми числительными.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Сравнивать рядом стоящие числа в пределах 10, устанавливать, какое число больше другого.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Сравнивать до 10 предметов различной величины, размещая их в ряд в порядке возрастания длины, ширины, высоты и понимать соотношения между ними.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Уравнивать число предметов двумя способами.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Различать предметы по величине, форме, цвету;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Выражать словами местонахождение предмета по отношению к себе, к другим предметам.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Цифры от 0 до 10.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Прямой счет от 1 до 10 и обратный счет от 10 до 1.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Арифметические знаки:  +, -, =.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Понятия «больше», «меньше»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Деление круга, квадрата, на 2, 4 части.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 и на листе бумаги.</a:t>
            </a:r>
          </a:p>
        </p:txBody>
      </p:sp>
      <p:pic>
        <p:nvPicPr>
          <p:cNvPr id="33797" name="Рисунок 3" descr="9785947433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41438"/>
            <a:ext cx="278608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0"/>
            <a:ext cx="9126537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611188" y="1285861"/>
            <a:ext cx="5675324" cy="486887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hlink"/>
              </a:solidFill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Приветствуется плавное слоговое чтение.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вслушиваться в слова, слышать звуки, узнавать их, правильно произносить, определять место нужного звука в слове.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Обсуждайте прочитанное, увиденное.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Приучайте последовательно пересказывать.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Употреблять в речи простые и сложные предложения.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Составлять предложения из нескольких слов.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Понимать и объяснять смысл пословиц.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Составлять связный рассказ по картине из серии картин.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Выразительно рассказывать стихи..</a:t>
            </a:r>
          </a:p>
        </p:txBody>
      </p:sp>
      <p:pic>
        <p:nvPicPr>
          <p:cNvPr id="23557" name="Рисунок 7" descr="rad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688" y="1785926"/>
            <a:ext cx="30083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6388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Окружающий мир </a:t>
            </a:r>
          </a:p>
        </p:txBody>
      </p:sp>
      <p:sp>
        <p:nvSpPr>
          <p:cNvPr id="24580" name="Rectangle 4"/>
          <p:cNvSpPr>
            <a:spLocks noGrp="1"/>
          </p:cNvSpPr>
          <p:nvPr>
            <p:ph type="body" idx="4294967295"/>
          </p:nvPr>
        </p:nvSpPr>
        <p:spPr>
          <a:xfrm>
            <a:off x="1692275" y="642918"/>
            <a:ext cx="7451725" cy="5786478"/>
          </a:xfrm>
        </p:spPr>
        <p:txBody>
          <a:bodyPr/>
          <a:lstStyle/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Знать своё имя и фамилию, имя и отчество своих родителей и место их работы, свой домашний адрес, название своего села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, деревни,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название страны и столицы.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Знать названия профессий, объяснять, чем занимаются люди этих профессий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Называть группы предметов обобщающим словом.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Знать основные правила дорожного движения.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Знать последовательность времён года, явления природы, частей суток, дней недели, месяцы.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Знать основные цвета.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Знать домашних и диких животных.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Знать птиц, деревьев, грибов, цветов, овощей, фруктов…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Различать и называть деревья, кустарники по листьям, плодам</a:t>
            </a:r>
          </a:p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Знать несколько зимующих и перелётных птиц.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Иметь первичные представления о себе, семье, 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бществе, государстве, мире и природе.</a:t>
            </a:r>
            <a:endParaRPr lang="ru-RU" sz="1600" b="1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Любознательный, активный, интересуется новым, неизвестным в окружающем мире.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Повестка дня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Выступление воспитателя группы по теме «Готовимся вместе к школе»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что включает в себя подготовка к школе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помочь ребёнку подготовиться к обучению в школе?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готовы ли родители к школе?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размышления детей группы о школе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 занятий для будущих отличников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Выборы родительского комитета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Организационные вопросы группы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правильно распорядиться временем, оставшимся до школы?</a:t>
            </a:r>
          </a:p>
          <a:p>
            <a:pPr algn="ctr"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помочь ребёнку подготовиться к обучению в школе?</a:t>
            </a:r>
          </a:p>
          <a:p>
            <a:endParaRPr lang="ru-RU" dirty="0"/>
          </a:p>
        </p:txBody>
      </p:sp>
      <p:pic>
        <p:nvPicPr>
          <p:cNvPr id="4" name="Содержимое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2016125" cy="2232025"/>
          </a:xfrm>
          <a:prstGeom prst="rect">
            <a:avLst/>
          </a:prstGeom>
          <a:solidFill>
            <a:srgbClr val="F3EADE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прост: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научить ребенка умению слышать и слушать окружающих;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способствовать общему развитию дошкольника;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развивать мелкую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моторику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етка\Desktop\lyuboznatelnie_deti_w224_h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584575"/>
            <a:ext cx="2374900" cy="2671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необходимо понимать, что большое количество знаний, полученных еще до начала школьных занятий, еще не являются залогом успеха.</a:t>
            </a:r>
          </a:p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Главное – психологическая и физическая готовность ребенка  к учебе , стремление к получению новых знаний.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324302987_school-fram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207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Готовы ли родители к школе?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187450" y="1700213"/>
            <a:ext cx="7058025" cy="3159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Жертвовать своим личным временем  и некоторыми привычками.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Сдерживать свои эмоции.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Не кричать, не унижать и не обижать.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Не сравнивать своего ребенка с другими детьми.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Не наказывать ребенка без причины.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Всегда встречать ребенка из школы с улыбкой.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Быть щедрым на похвалу за достигнутые результаты.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6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4786346" cy="4857785"/>
          </a:xfrm>
        </p:spPr>
        <p:txBody>
          <a:bodyPr/>
          <a:lstStyle/>
          <a:p>
            <a:pPr>
              <a:buNone/>
            </a:pPr>
            <a:r>
              <a:rPr lang="ru-RU" sz="36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Окружите своего ребёнка пониманием и поддержкой, любовью и верой в его силы!</a:t>
            </a:r>
            <a:endParaRPr lang="ru-RU" sz="4400" spc="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сердце.jpg"/>
          <p:cNvPicPr>
            <a:picLocks noChangeAspect="1"/>
          </p:cNvPicPr>
          <p:nvPr/>
        </p:nvPicPr>
        <p:blipFill>
          <a:blip r:embed="rId2" cstate="print"/>
          <a:srcRect l="4649" t="4000" r="7012" b="5333"/>
          <a:stretch>
            <a:fillRect/>
          </a:stretch>
        </p:blipFill>
        <p:spPr bwMode="auto">
          <a:xfrm flipH="1">
            <a:off x="4929190" y="1500174"/>
            <a:ext cx="3929090" cy="437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Downloads\31-KletkaPr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28860" y="857231"/>
            <a:ext cx="6429420" cy="3508393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Верьте в успех </a:t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своего будущего первоклассника и вселяйте эту уверенность в него самого!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всегда должен чувствовать вашу поддержку.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Станьте ребенку другом, советчиком, мудрым наставником.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Доброго пути в мир знаний!!!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 вам!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1643050"/>
            <a:ext cx="6010338" cy="3810496"/>
          </a:xfrm>
          <a:prstGeom prst="rect">
            <a:avLst/>
          </a:prstGeom>
        </p:spPr>
      </p:pic>
      <p:pic>
        <p:nvPicPr>
          <p:cNvPr id="5" name="Picture 12" descr="Рисунок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00808"/>
            <a:ext cx="1652108" cy="1751235"/>
          </a:xfrm>
          <a:prstGeom prst="rect">
            <a:avLst/>
          </a:prstGeom>
        </p:spPr>
      </p:pic>
      <p:pic>
        <p:nvPicPr>
          <p:cNvPr id="6" name="Picture 12" descr="Рисунок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2071678"/>
            <a:ext cx="1652108" cy="1751235"/>
          </a:xfrm>
          <a:prstGeom prst="rect">
            <a:avLst/>
          </a:prstGeom>
        </p:spPr>
      </p:pic>
      <p:pic>
        <p:nvPicPr>
          <p:cNvPr id="7" name="Picture 4" descr="http://www.mamainfo.ru/content/images/pervoclassni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857760"/>
            <a:ext cx="1543443" cy="1457698"/>
          </a:xfrm>
          <a:prstGeom prst="rect">
            <a:avLst/>
          </a:prstGeom>
          <a:noFill/>
        </p:spPr>
      </p:pic>
      <p:pic>
        <p:nvPicPr>
          <p:cNvPr id="8" name="Picture 11" descr="Рисунок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096533">
            <a:off x="6970927" y="5227666"/>
            <a:ext cx="1544234" cy="142412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Принять к сведению информацию по теме «Готовимся вместе к школе»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Объединить усилия семьи и детского сада в подготовке детей к школе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мотивационной готовности ребёнка к школе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Играть с детьми в домашние игры, направленные на </a:t>
            </a:r>
            <a:r>
              <a:rPr 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подготовку ребёнка к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Выбрать родительский комитет в составе …………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 мудрец сказал: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это не сосуд, который надо заполнить,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огонь,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который нужно зажечь…»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«Быть готовым к школе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– не значит уметь читать, писать и считать.</a:t>
            </a:r>
          </a:p>
          <a:p>
            <a:pPr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Быть готовым к школе –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 быть готовым всему этому научиться». </a:t>
            </a:r>
          </a:p>
          <a:p>
            <a:pPr>
              <a:buNone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 					  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Л.А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ownloads\54-LineykaKos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15438" cy="6911975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Что включает в себя подготовка к школе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14612" y="1557338"/>
            <a:ext cx="64293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</a:p>
          <a:p>
            <a:pPr algn="l"/>
            <a:r>
              <a:rPr lang="ru-RU" sz="28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Интеллектуальная, мотивационная, волевая, </a:t>
            </a:r>
            <a:r>
              <a:rPr lang="ru-RU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(коммуникативная)</a:t>
            </a:r>
            <a:endParaRPr lang="ru-RU" sz="2800" b="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(познавательная) готовность</a:t>
            </a:r>
          </a:p>
          <a:p>
            <a:pPr algn="l"/>
            <a:r>
              <a:rPr lang="ru-RU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28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571613"/>
            <a:ext cx="4143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</a:p>
          <a:p>
            <a:pPr algn="l"/>
            <a:r>
              <a:rPr lang="ru-RU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Здоровье, моторика рук, движения, возраст</a:t>
            </a:r>
            <a:endParaRPr lang="ru-RU" sz="2800" b="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пользователь\Downloads\18-Lineyka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6707187" cy="87946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ребенка к школе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56100" y="2133600"/>
            <a:ext cx="3744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2000" dirty="0"/>
          </a:p>
        </p:txBody>
      </p:sp>
      <p:pic>
        <p:nvPicPr>
          <p:cNvPr id="16389" name="Рисунок 3" descr="1222791352_c4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8290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1428736"/>
            <a:ext cx="47149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хорошее состояние здоровья ребёнка, выносливость, сопротивляемость неблагоприятным воздействиям;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нормальные антропометрические данные (рост, вес, окружность грудной клетки);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хороший уровень развития двигательной сферы;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готовность руки к выполнению тех мелких, точных и разнообразных движений, которых требует овладение письмом;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достаточное развитие культурно- гигиенических навыков и др.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 развитый ребенок- это ребенок овладевший основными культурно-гигиеническими навыками.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 развитый ребёнок легче справляется с трудностями, связанными с систематическим обучением в школе.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ownloads\26-LineykaUzPr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Психологическая готовность ребенка к школе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body" idx="4294967295"/>
          </p:nvPr>
        </p:nvSpPr>
        <p:spPr>
          <a:xfrm>
            <a:off x="1357290" y="2000240"/>
            <a:ext cx="7329510" cy="350046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 </a:t>
            </a:r>
          </a:p>
          <a:p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 </a:t>
            </a:r>
          </a:p>
          <a:p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Волевая готовность</a:t>
            </a:r>
          </a:p>
          <a:p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Социальная (коммуникативная) готовность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7-и годам ребенок должен знать: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 адрес, название села, деревни, в котором он живет;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страны и ее столицы;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имена и отчества своих родителей,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информацию о местах их работы;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времена года, их последовательность и основные признаки;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названия месяцев, дней недели;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виды деревьев, цветов;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ему следует уметь различать домашних и диких животных;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транспорта, названия групп предметов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929354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Социальный мотив характеризуется тем, что ребенок желает приобрести новый социальный статус: стать школьником, иметь портфель, учебники, школьные принадлежности, свое рабочее место.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Положительное отношение к школе и желание учиться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F:\разобр для сада\0_6d563_ee5478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428868"/>
            <a:ext cx="30353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407F227E2B9A4789C18A650B346207" ma:contentTypeVersion="0" ma:contentTypeDescription="Создание документа." ma:contentTypeScope="" ma:versionID="81548d67db49584838df60cc28e815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69E60-05A9-4A76-935F-F53D63B07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871BBD-E7D3-43F4-B1A1-592CA79178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DAEF7C-102C-4D73-A6F8-F9EBE344E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Весенний-2</Template>
  <TotalTime>789</TotalTime>
  <Words>1167</Words>
  <Application>Microsoft Office PowerPoint</Application>
  <PresentationFormat>Экран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родительского собрания  «Готовимся вместе  к школе»   </vt:lpstr>
      <vt:lpstr>Повестка дня</vt:lpstr>
      <vt:lpstr>Слайд 3</vt:lpstr>
      <vt:lpstr>Слайд 4</vt:lpstr>
      <vt:lpstr>Что включает в себя подготовка к школе</vt:lpstr>
      <vt:lpstr>Физическая готовность ребенка к школе</vt:lpstr>
      <vt:lpstr>Психологическая готовность ребенка к школе</vt:lpstr>
      <vt:lpstr>Интеллектуальная готовность </vt:lpstr>
      <vt:lpstr>Мотивационная готовность </vt:lpstr>
      <vt:lpstr>Волевая готовность </vt:lpstr>
      <vt:lpstr>Социальная (коммуникативная )готовность –  это умение ребенка строить свои взаимоотношения  с другими людьми:  </vt:lpstr>
      <vt:lpstr>Познавательная готовность  ребенка к школе</vt:lpstr>
      <vt:lpstr>Внимание</vt:lpstr>
      <vt:lpstr>Память </vt:lpstr>
      <vt:lpstr>Мышление </vt:lpstr>
      <vt:lpstr>Мелкая моторика</vt:lpstr>
      <vt:lpstr>Математика </vt:lpstr>
      <vt:lpstr>Речь </vt:lpstr>
      <vt:lpstr>Окружающий мир </vt:lpstr>
      <vt:lpstr>Как ?</vt:lpstr>
      <vt:lpstr>Ответ прост:</vt:lpstr>
      <vt:lpstr>Слайд 22</vt:lpstr>
      <vt:lpstr>Готовы ли родители к школе?</vt:lpstr>
      <vt:lpstr>Слайд 24</vt:lpstr>
      <vt:lpstr>Верьте в успех  своего будущего первоклассника и вселяйте эту уверенность в него самого! Ребенок всегда должен чувствовать вашу поддержку. Станьте ребенку другом, советчиком, мудрым наставником. Доброго пути в мир знаний!!!</vt:lpstr>
      <vt:lpstr>Успехов вам!</vt:lpstr>
      <vt:lpstr>Решение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предпосылок для успешного обучения в школе» - рекомендации родителям</dc:title>
  <dc:creator>пользователь</dc:creator>
  <cp:lastModifiedBy>Дом</cp:lastModifiedBy>
  <cp:revision>72</cp:revision>
  <dcterms:created xsi:type="dcterms:W3CDTF">2013-11-18T15:21:55Z</dcterms:created>
  <dcterms:modified xsi:type="dcterms:W3CDTF">2021-11-18T18:55:45Z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0x01010031407F227E2B9A4789C18A650B346207</vt:lpwstr>
  </property>
</Properties>
</file>