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Default ContentType="image/png" Extension="png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62" r:id="rId5"/>
    <p:sldId id="263" r:id="rId6"/>
    <p:sldId id="259" r:id="rId7"/>
    <p:sldId id="260" r:id="rId8"/>
    <p:sldId id="261" r:id="rId9"/>
    <p:sldId id="264" r:id="rId10"/>
    <p:sldId id="266" r:id="rId11"/>
    <p:sldId id="267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103" autoAdjust="0"/>
    <p:restoredTop sz="94660"/>
  </p:normalViewPr>
  <p:slideViewPr>
    <p:cSldViewPr>
      <p:cViewPr varScale="1">
        <p:scale>
          <a:sx n="68" d="100"/>
          <a:sy n="68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depositphotos_69594911-stock-illustration-watercolor-greeting-card-flow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766" y="929550"/>
            <a:ext cx="8568952" cy="164219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Творческая презентация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804" y="2571744"/>
            <a:ext cx="8229600" cy="2260848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«Познавательно – исследовательская деятельность как направление развития личности дошкольника в условиях реализации ФГОС ДО»</a:t>
            </a:r>
          </a:p>
          <a:p>
            <a:pPr algn="ctr">
              <a:buNone/>
            </a:pPr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14282" y="5214950"/>
            <a:ext cx="5286412" cy="147732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Автор: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МБДОУ «Детский сад «Чебурашка» комбинированного вида» Красноармейского р-на,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с. Красноармейское, Чувашской Республики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Горшкова Ольга Александровна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7288" y="785794"/>
            <a:ext cx="5357818" cy="514352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57165"/>
            <a:ext cx="8229600" cy="16316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Наблюдаем за птицами, прилетевшими в кормушки на участке, за насекомыми (божья коровка, муравьи, жуки) найденными на участке детского сада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D:\Мои документы\Мамочка\101MSDCF\DSC032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571612"/>
            <a:ext cx="3905276" cy="2714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5" name="Picture 5" descr="D:\Мои документы\Мамочка\101MSDCF\DSC032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4357694"/>
            <a:ext cx="3835695" cy="25003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057275"/>
            <a:ext cx="3810000" cy="580072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57166"/>
            <a:ext cx="8229600" cy="1324744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ходе наблюдений и экскурсий мы исследуем уникальные места нашего села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1\Desktop\для сайта\Фотогалерея\DSC007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572008"/>
            <a:ext cx="4286280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1\Desktop\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298" y="1700809"/>
            <a:ext cx="4063388" cy="258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902108"/>
            <a:ext cx="7215238" cy="49558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Работа с родителями</a:t>
            </a:r>
            <a:endParaRPr lang="ru-RU" b="1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89269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всегда вместе: и в играх, и в экскурсиях, и в праздниках.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D:\Рабочий стол\Фото29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714620"/>
            <a:ext cx="2857520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D:\Рабочий стол\DSCN07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857628"/>
            <a:ext cx="3667269" cy="2750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ÐÐ¾ÑÐ¾Ð¶ÐµÐµ Ð¸Ð·Ð¾Ð±ÑÐ°Ð¶ÐµÐ½Ð¸Ðµ" id="3074" name="Picture 2"/>
          <p:cNvPicPr>
            <a:picLocks noChangeArrowheads="1" noChangeAspect="1"/>
          </p:cNvPicPr>
          <p:nvPr/>
        </p:nvPicPr>
        <p:blipFill>
          <a:blip cstate="print" r:embed="rId2"/>
          <a:stretch>
            <a:fillRect/>
          </a:stretch>
        </p:blipFill>
        <p:spPr bwMode="auto">
          <a:xfrm>
            <a:off x="214282" y="1076324"/>
            <a:ext cx="4238618" cy="578167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501122" cy="164307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dirty="0" lang="ru-RU" smtClean="0">
                <a:latin charset="0" pitchFamily="18" typeface="Times New Roman"/>
                <a:cs charset="0" pitchFamily="18" typeface="Times New Roman"/>
              </a:rPr>
              <a:t>Мы проводим праздники и конкурсы исследовательской направленности: викторина «Почемучка», конкурс «Лучший опыт».</a:t>
            </a:r>
            <a:endParaRPr dirty="0" lang="ru-RU"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D:\Рабочий стол\DSC03763.JPG" id="1026" name="Picture 2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2143108" y="4357670"/>
            <a:ext cx="3333773" cy="250033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D:\Рабочий стол\DSC05349.JPG" id="1027" name="Picture 3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5643570" y="1785926"/>
            <a:ext cx="3214710" cy="2411033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D:\Рабочий стол\DSC05877.JPG" id="1028" name="Picture 4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5715008" y="4357694"/>
            <a:ext cx="3167085" cy="2286016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r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ÐÐ°ÑÑÐ¸Ð½ÐºÐ¸ Ð¿Ð¾ Ð·Ð°Ð¿ÑÐ¾ÑÑ ÑÐ²ÐµÑÑ Ð±ÑÐºÐµÑ Ð°ÐºÐ²Ð°ÑÐµÐ»Ñ" id="1026" name="Picture 2"/>
          <p:cNvPicPr>
            <a:picLocks noChangeArrowheads="1" noChangeAspect="1"/>
          </p:cNvPicPr>
          <p:nvPr/>
        </p:nvPicPr>
        <p:blipFill>
          <a:blip cstate="print" r:embed="rId2"/>
          <a:srcRect r="47"/>
          <a:stretch>
            <a:fillRect/>
          </a:stretch>
        </p:blipFill>
        <p:spPr bwMode="auto">
          <a:xfrm>
            <a:off x="0" y="0"/>
            <a:ext cx="485775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71612"/>
            <a:ext cx="8229600" cy="4536504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b="1" dirty="0" lang="ru-RU" smtClean="0" sz="5400">
                <a:ln cmpd="sng" w="31550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algn="tl" blurRad="50800" dir="5400000" dist="40000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Таковы мои</a:t>
            </a:r>
            <a:br>
              <a:rPr b="1" dirty="0" lang="ru-RU" smtClean="0" sz="5400">
                <a:ln cmpd="sng" w="31550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algn="tl" blurRad="50800" dir="5400000" dist="40000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b="1" dirty="0" lang="ru-RU" smtClean="0" sz="5400">
                <a:ln cmpd="sng" w="31550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algn="tl" blurRad="50800" dir="5400000" dist="40000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педагогические цветы – мой ключ</a:t>
            </a:r>
            <a:br>
              <a:rPr b="1" dirty="0" lang="ru-RU" smtClean="0" sz="5400">
                <a:ln cmpd="sng" w="31550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algn="tl" blurRad="50800" dir="5400000" dist="40000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b="1" dirty="0" lang="ru-RU" smtClean="0" sz="5400">
                <a:ln cmpd="sng" w="31550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algn="tl" blurRad="50800" dir="5400000" dist="40000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к педагогическому успеху</a:t>
            </a:r>
            <a:endParaRPr b="1" dirty="0" lang="ru-RU" sz="5400">
              <a:ln cmpd="sng" w="31550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algn="tl" blurRad="50800" dir="5400000" dist="40000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0"/>
            <a:ext cx="592932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85728"/>
            <a:ext cx="8496944" cy="158417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Здоровье и безопасность</a:t>
            </a:r>
            <a:endParaRPr lang="ru-RU" sz="54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857364"/>
            <a:ext cx="4714908" cy="271464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Сохранение и укрепление здоровья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ребёнка является важнейшей задачей.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Только здоровый ребёнок весел, активен и любознателен.</a:t>
            </a:r>
          </a:p>
          <a:p>
            <a:pPr algn="l">
              <a:buFont typeface="Arial" pitchFamily="34" charset="0"/>
              <a:buChar char="•"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исследовательской деятельности ребёнок учится безопасному поведению в окружающем мире.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3313" name="Picture 1" descr="D:\Рабочий стол\DSC036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500570"/>
            <a:ext cx="2714644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4" name="Picture 2" descr="D:\Рабочий стол\DSC033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18" y="4429132"/>
            <a:ext cx="2786082" cy="2182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D:\Рабочий стол\DSC033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429132"/>
            <a:ext cx="2786082" cy="2232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ÐÐ°ÑÑÐ¸Ð½ÐºÐ¸ Ð¿Ð¾ Ð·Ð°Ð¿ÑÐ¾ÑÑ Ð²Ð°ÑÐ¸Ð»ÑÐºÐ¸ Ð°ÐºÐ²Ð°ÑÐµÐ»Ñ" id="13318" name="Picture 6"/>
          <p:cNvPicPr>
            <a:picLocks noChangeArrowheads="1" noChangeAspect="1"/>
          </p:cNvPicPr>
          <p:nvPr/>
        </p:nvPicPr>
        <p:blipFill>
          <a:blip cstate="print" r:embed="rId2"/>
          <a:srcRect b="-87" r="16"/>
          <a:stretch>
            <a:fillRect/>
          </a:stretch>
        </p:blipFill>
        <p:spPr bwMode="auto">
          <a:xfrm>
            <a:off x="0" y="-214338"/>
            <a:ext cx="7493815" cy="59293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dirty="0" lang="ru-RU" smtClean="0" sz="5400">
                <a:ln cmpd="sng" w="10541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Развивающая среда</a:t>
            </a:r>
            <a:endParaRPr b="1" dirty="0" lang="ru-RU" sz="5400">
              <a:ln cmpd="sng" w="10541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1928802"/>
            <a:ext cx="4143404" cy="4572031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dirty="0" lang="ru-RU" smtClean="0">
                <a:latin charset="0" pitchFamily="18" typeface="Times New Roman"/>
                <a:cs charset="0" pitchFamily="18" typeface="Times New Roman"/>
              </a:rPr>
              <a:t>мини - лаборатория, где выделены специальные места для постоянной выставки, приборов, выращивания растений, хранения природного и бросового материала, для проведения опытов;</a:t>
            </a:r>
          </a:p>
          <a:p>
            <a:pPr algn="r">
              <a:buNone/>
            </a:pPr>
            <a:endParaRPr dirty="0" lang="ru-RU" smtClean="0">
              <a:latin charset="0" pitchFamily="18" typeface="Times New Roman"/>
              <a:cs charset="0" pitchFamily="18" typeface="Times New Roman"/>
            </a:endParaRPr>
          </a:p>
          <a:p>
            <a:pPr algn="r"/>
            <a:r>
              <a:rPr dirty="0" lang="ru-RU" smtClean="0">
                <a:latin charset="0" pitchFamily="18" typeface="Times New Roman"/>
                <a:cs charset="0" pitchFamily="18" typeface="Times New Roman"/>
              </a:rPr>
              <a:t>мини – библиотека с подбором детской научной и познавательной литературы;</a:t>
            </a:r>
          </a:p>
          <a:p>
            <a:pPr algn="r"/>
            <a:endParaRPr dirty="0" lang="ru-RU" smtClean="0">
              <a:latin charset="0" pitchFamily="18" typeface="Times New Roman"/>
              <a:cs charset="0" pitchFamily="18" typeface="Times New Roman"/>
            </a:endParaRPr>
          </a:p>
          <a:p>
            <a:pPr algn="r"/>
            <a:r>
              <a:rPr dirty="0" lang="ru-RU" smtClean="0">
                <a:latin charset="0" pitchFamily="18" typeface="Times New Roman"/>
                <a:cs charset="0" pitchFamily="18" typeface="Times New Roman"/>
              </a:rPr>
              <a:t>центры детского экспериментирования: «Наука и природа», «Я – исследователь».</a:t>
            </a:r>
          </a:p>
        </p:txBody>
      </p:sp>
      <p:pic>
        <p:nvPicPr>
          <p:cNvPr descr="D:\Рабочий стол\DSC03465.JPG" id="1027" name="Picture 3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2428860" y="1214422"/>
            <a:ext cx="2714644" cy="1785950"/>
          </a:xfrm>
          <a:prstGeom prst="rect">
            <a:avLst/>
          </a:prstGeom>
          <a:noFill/>
        </p:spPr>
      </p:pic>
      <p:pic>
        <p:nvPicPr>
          <p:cNvPr descr="D:\Рабочий стол\IMG_20190306_095541.jpg" id="1028" name="Picture 4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2357422" y="4643446"/>
            <a:ext cx="2697792" cy="2000264"/>
          </a:xfrm>
          <a:prstGeom prst="rect">
            <a:avLst/>
          </a:prstGeom>
          <a:noFill/>
        </p:spPr>
      </p:pic>
      <p:pic>
        <p:nvPicPr>
          <p:cNvPr descr="D:\Рабочий стол\DSC03430.JPG" id="5" name="Picture 3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214282" y="2786057"/>
            <a:ext cx="2857520" cy="192882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ÐÐ°ÑÑÐ¸Ð½ÐºÐ¸ Ð¿Ð¾ Ð·Ð°Ð¿ÑÐ¾ÑÑ Ð²Ð°ÑÐ¸Ð»ÑÐºÐ¸ Ð°ÐºÐ²Ð°ÑÐµÐ»Ñ" id="9" name="Picture 6"/>
          <p:cNvPicPr>
            <a:picLocks noChangeArrowheads="1" noChangeAspect="1"/>
          </p:cNvPicPr>
          <p:nvPr/>
        </p:nvPicPr>
        <p:blipFill>
          <a:blip cstate="print" r:embed="rId2"/>
          <a:srcRect b="-87" r="16"/>
          <a:stretch>
            <a:fillRect/>
          </a:stretch>
        </p:blipFill>
        <p:spPr bwMode="auto">
          <a:xfrm>
            <a:off x="0" y="928670"/>
            <a:ext cx="7493815" cy="59293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b="1" dirty="0" lang="ru-RU">
              <a:ln cmpd="sng" w="10541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4357694"/>
            <a:ext cx="3571900" cy="221457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dirty="0" lang="ru-RU" smtClean="0">
                <a:latin charset="0" pitchFamily="18" typeface="Times New Roman"/>
                <a:cs charset="0" pitchFamily="18" typeface="Times New Roman"/>
              </a:rPr>
              <a:t>В опытах и экспериментах дети учатся :</a:t>
            </a:r>
          </a:p>
          <a:p>
            <a:r>
              <a:rPr dirty="0" lang="ru-RU" smtClean="0">
                <a:latin charset="0" pitchFamily="18" typeface="Times New Roman"/>
                <a:cs charset="0" pitchFamily="18" typeface="Times New Roman"/>
              </a:rPr>
              <a:t>ставить проблемные вопросы;</a:t>
            </a:r>
          </a:p>
          <a:p>
            <a:r>
              <a:rPr dirty="0" lang="ru-RU" smtClean="0">
                <a:latin charset="0" pitchFamily="18" typeface="Times New Roman"/>
                <a:cs charset="0" pitchFamily="18" typeface="Times New Roman"/>
              </a:rPr>
              <a:t>выдвигать гипотезы;</a:t>
            </a:r>
          </a:p>
          <a:p>
            <a:r>
              <a:rPr dirty="0" lang="ru-RU" smtClean="0">
                <a:latin charset="0" pitchFamily="18" typeface="Times New Roman"/>
                <a:cs charset="0" pitchFamily="18" typeface="Times New Roman"/>
              </a:rPr>
              <a:t>отстаивать своё мнение;</a:t>
            </a:r>
          </a:p>
          <a:p>
            <a:r>
              <a:rPr dirty="0" lang="ru-RU" smtClean="0">
                <a:latin charset="0" pitchFamily="18" typeface="Times New Roman"/>
                <a:cs charset="0" pitchFamily="18" typeface="Times New Roman"/>
              </a:rPr>
              <a:t>делать выводы.</a:t>
            </a:r>
          </a:p>
          <a:p>
            <a:pPr>
              <a:buNone/>
            </a:pPr>
            <a:endParaRPr dirty="0" lang="ru-RU" smtClean="0"/>
          </a:p>
          <a:p>
            <a:pPr>
              <a:buNone/>
            </a:pPr>
            <a:endParaRPr dirty="0" lang="ru-RU"/>
          </a:p>
        </p:txBody>
      </p:sp>
      <p:pic>
        <p:nvPicPr>
          <p:cNvPr descr="D:\Рабочий стол\DSC08070.JPG" id="8193" name="Picture 1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357158" y="4000504"/>
            <a:ext cx="3429024" cy="2571768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D:\Рабочий стол\DSC08064.JPG" id="8194" name="Picture 2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5286380" y="1071546"/>
            <a:ext cx="3571900" cy="2786082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r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ÐÐ°ÑÑÐ¸Ð½ÐºÐ¸ Ð¿Ð¾ Ð·Ð°Ð¿ÑÐ¾ÑÑ Ð²Ð°ÑÐ¸Ð»ÑÐºÐ¸ Ð°ÐºÐ²Ð°ÑÐµÐ»Ñ" id="7" name="Picture 6"/>
          <p:cNvPicPr>
            <a:picLocks noChangeArrowheads="1" noChangeAspect="1"/>
          </p:cNvPicPr>
          <p:nvPr/>
        </p:nvPicPr>
        <p:blipFill>
          <a:blip cstate="print" r:embed="rId2"/>
          <a:srcRect b="-87" r="16"/>
          <a:stretch>
            <a:fillRect/>
          </a:stretch>
        </p:blipFill>
        <p:spPr bwMode="auto">
          <a:xfrm>
            <a:off x="0" y="928670"/>
            <a:ext cx="7493815" cy="592933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428604"/>
            <a:ext cx="7839920" cy="130137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dirty="0" lang="ru-RU" smtClean="0">
                <a:latin charset="0" pitchFamily="18" typeface="Times New Roman"/>
                <a:cs charset="0" pitchFamily="18" typeface="Times New Roman"/>
              </a:rPr>
              <a:t>Экспериментируя с различными материалами мы делаем интересные поделки</a:t>
            </a:r>
            <a:endParaRPr dirty="0" lang="ru-RU"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D:\Рабочий стол\DSC03529.JPG" id="7169" name="Picture 1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285720" y="1714488"/>
            <a:ext cx="3071834" cy="2541794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D:\Рабочий стол\DSC05719.JPG" id="7170" name="Picture 2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3571868" y="4214818"/>
            <a:ext cx="3500462" cy="2411033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D:\Рабочий стол\DSC03535.JPG" id="7172" name="Picture 4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5786446" y="1714488"/>
            <a:ext cx="3071834" cy="2518014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r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ÐÐ¾ÑÐ¾Ð¶ÐµÐµ Ð¸Ð·Ð¾Ð±ÑÐ°Ð¶ÐµÐ½Ð¸Ðµ" id="12292" name="Picture 4"/>
          <p:cNvPicPr>
            <a:picLocks noChangeArrowheads="1" noChangeAspect="1"/>
          </p:cNvPicPr>
          <p:nvPr/>
        </p:nvPicPr>
        <p:blipFill>
          <a:blip cstate="print" r:embed="rId2"/>
          <a:srcRect r="49"/>
          <a:stretch>
            <a:fillRect/>
          </a:stretch>
        </p:blipFill>
        <p:spPr bwMode="auto">
          <a:xfrm>
            <a:off x="4571968" y="0"/>
            <a:ext cx="4572032" cy="681595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285736"/>
            <a:ext cx="8229600" cy="1143000"/>
          </a:xfrm>
        </p:spPr>
        <p:txBody>
          <a:bodyPr>
            <a:normAutofit/>
            <a:scene3d>
              <a:camera prst="orthographicFront"/>
              <a:lightRig dir="tl" rig="flat">
                <a:rot lat="0" lon="0" rev="6600000"/>
              </a:lightRig>
            </a:scene3d>
            <a:sp3d contourW="8890" extrusionH="25400">
              <a:bevelT h="31750" w="3810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b="1" dirty="0" lang="ru-RU" smtClean="0" sz="600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</a:rPr>
              <a:t>Игра</a:t>
            </a:r>
            <a:endParaRPr b="1" dirty="0" lang="ru-RU" sz="600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3786190"/>
            <a:ext cx="5211366" cy="307181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b="1" dirty="0" lang="ru-RU" smtClean="0">
                <a:latin charset="0" pitchFamily="18" typeface="Times New Roman"/>
                <a:cs charset="0" pitchFamily="18" typeface="Times New Roman"/>
              </a:rPr>
              <a:t>Игра</a:t>
            </a:r>
            <a:r>
              <a:rPr dirty="0" lang="ru-RU" smtClean="0">
                <a:latin charset="0" pitchFamily="18" typeface="Times New Roman"/>
                <a:cs charset="0" pitchFamily="18" typeface="Times New Roman"/>
              </a:rPr>
              <a:t> – </a:t>
            </a:r>
            <a:r>
              <a:rPr b="1" dirty="0" lang="ru-RU" smtClean="0">
                <a:latin charset="0" pitchFamily="18" typeface="Times New Roman"/>
                <a:cs charset="0" pitchFamily="18" typeface="Times New Roman"/>
              </a:rPr>
              <a:t>ведущий вид деятельности дошкольника.</a:t>
            </a:r>
          </a:p>
          <a:p>
            <a:pPr algn="ctr">
              <a:buNone/>
            </a:pPr>
            <a:r>
              <a:rPr dirty="0" lang="ru-RU" smtClean="0">
                <a:latin charset="0" pitchFamily="18" typeface="Times New Roman"/>
                <a:cs charset="0" pitchFamily="18" typeface="Times New Roman"/>
              </a:rPr>
              <a:t> В исследовательских играх с водой, с песком, со снегом, с бумагой, с шариками, с пенопластом,</a:t>
            </a:r>
          </a:p>
          <a:p>
            <a:pPr algn="ctr">
              <a:buNone/>
            </a:pPr>
            <a:r>
              <a:rPr dirty="0" lang="ru-RU" smtClean="0">
                <a:latin charset="0" pitchFamily="18" typeface="Times New Roman"/>
                <a:cs charset="0" pitchFamily="18" typeface="Times New Roman"/>
              </a:rPr>
              <a:t> со стеклом, с резиной, с магнитом, с воздухом продолжается и развивается исследовательский опыт ребёнка.</a:t>
            </a:r>
            <a:endParaRPr dirty="0" lang="ru-RU"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D:\Рабочий стол\DSC03362.JPG" id="4098" name="Picture 2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285720" y="1142984"/>
            <a:ext cx="3333773" cy="250033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D:\Рабочий стол\DSC08074.JPG" id="4100" name="Picture 4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285720" y="4000504"/>
            <a:ext cx="3357586" cy="251819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r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1966" y="0"/>
            <a:ext cx="4852034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24936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Проектная деятельность</a:t>
            </a:r>
            <a:endParaRPr lang="ru-RU" sz="5400" b="1" dirty="0">
              <a:ln w="11430"/>
              <a:solidFill>
                <a:schemeClr val="accent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6" y="3643338"/>
            <a:ext cx="5143504" cy="328612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Проектная деятельность является отражением календарно – тематического планирования, который предусматривает ФГОС ДО.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Вместе с детьми я разрабатываю и реализую проекты исследовательской направленности: «Юный исследователь», «Овощной марафон», «Витаминный калейдоскоп», «Посади свой цветок», «Защити планету от мусора».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1" name="Picture 1" descr="D:\Рабочий стол\DSC055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071942"/>
            <a:ext cx="3238523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2" name="Picture 2" descr="D:\Рабочий стол\DSC033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285859"/>
            <a:ext cx="2714644" cy="2035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D:\Рабочий стол\DSC034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1285860"/>
            <a:ext cx="2762269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ÐÐ¾ÑÐ¾Ð¶ÐµÐµ Ð¸Ð·Ð¾Ð±ÑÐ°Ð¶ÐµÐ½Ð¸Ðµ" id="10242" name="Picture 2"/>
          <p:cNvPicPr>
            <a:picLocks noChangeArrowheads="1" noChangeAspect="1"/>
          </p:cNvPicPr>
          <p:nvPr/>
        </p:nvPicPr>
        <p:blipFill>
          <a:blip cstate="print" r:embed="rId2"/>
          <a:srcRect r="31"/>
          <a:stretch>
            <a:fillRect/>
          </a:stretch>
        </p:blipFill>
        <p:spPr bwMode="auto">
          <a:xfrm>
            <a:off x="214282" y="-1"/>
            <a:ext cx="4163786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6632"/>
            <a:ext cx="8286808" cy="124066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dirty="0" lang="ru-RU" smtClean="0">
                <a:latin charset="0" pitchFamily="18" typeface="Times New Roman"/>
                <a:cs charset="0" pitchFamily="18" typeface="Times New Roman"/>
              </a:rPr>
              <a:t>Итогом проекта «Овощной марафон» </a:t>
            </a:r>
          </a:p>
          <a:p>
            <a:pPr algn="ctr">
              <a:buNone/>
            </a:pPr>
            <a:r>
              <a:rPr dirty="0" lang="ru-RU" smtClean="0">
                <a:latin charset="0" pitchFamily="18" typeface="Times New Roman"/>
                <a:cs charset="0" pitchFamily="18" typeface="Times New Roman"/>
              </a:rPr>
              <a:t>стало выпуск стенгазет с детьми, организация выставки, презентация блюд из овощей</a:t>
            </a:r>
          </a:p>
        </p:txBody>
      </p:sp>
      <p:pic>
        <p:nvPicPr>
          <p:cNvPr descr="D:\Рабочий стол\DSC03533.JPG" id="9217" name="Picture 1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4714876" y="1357298"/>
            <a:ext cx="4226708" cy="2687636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D:\Рабочий стол\DSC03531.JPG" id="9218" name="Picture 2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428596" y="4071942"/>
            <a:ext cx="3524539" cy="2500343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D:\Рабочий стол\DSC03532.JPG" id="9219" name="Picture 3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4714876" y="4143380"/>
            <a:ext cx="4012372" cy="2473321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r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2476500" y="1142984"/>
            <a:ext cx="6667500" cy="44767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Наблюдения и экскурсии</a:t>
            </a:r>
            <a:endParaRPr lang="ru-RU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5500702"/>
            <a:ext cx="4714908" cy="118471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Наблюдения и экскурсии обогащают исследовательский опыт, развивают любознательность и наблюдательность.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 descr="D:\Рабочий стол\DSCN68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14422"/>
            <a:ext cx="3143272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D:\Рабочий стол\DSCN70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071546"/>
            <a:ext cx="3071834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D:\Рабочий стол\DSC033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214818"/>
            <a:ext cx="4214842" cy="2405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368</Words>
  <Application>Microsoft Office PowerPoint</Application>
  <PresentationFormat>Экран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Творческая презентация</vt:lpstr>
      <vt:lpstr>Здоровье и безопасность</vt:lpstr>
      <vt:lpstr>Развивающая среда</vt:lpstr>
      <vt:lpstr>Слайд 4</vt:lpstr>
      <vt:lpstr>Слайд 5</vt:lpstr>
      <vt:lpstr>Игра</vt:lpstr>
      <vt:lpstr>Проектная деятельность</vt:lpstr>
      <vt:lpstr>Слайд 8</vt:lpstr>
      <vt:lpstr>Наблюдения и экскурсии</vt:lpstr>
      <vt:lpstr>Слайд 10</vt:lpstr>
      <vt:lpstr>Слайд 11</vt:lpstr>
      <vt:lpstr>Работа с родителями</vt:lpstr>
      <vt:lpstr>Слайд 13</vt:lpstr>
      <vt:lpstr>Таковы мои  педагогические цветы – мой ключ  к педагогическому успеху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«Здоровье и безопасность»</dc:title>
  <dc:creator>1</dc:creator>
  <cp:lastModifiedBy>Дом</cp:lastModifiedBy>
  <cp:revision>99</cp:revision>
  <dcterms:created xsi:type="dcterms:W3CDTF">2013-04-09T10:38:28Z</dcterms:created>
  <dcterms:modified xsi:type="dcterms:W3CDTF">2019-06-14T19:11:31Z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1484203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