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6" r:id="rId14"/>
    <p:sldId id="274" r:id="rId15"/>
    <p:sldId id="271" r:id="rId16"/>
    <p:sldId id="273" r:id="rId17"/>
    <p:sldId id="275" r:id="rId18"/>
    <p:sldId id="279" r:id="rId19"/>
    <p:sldId id="278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39" autoAdjust="0"/>
    <p:restoredTop sz="94660"/>
  </p:normalViewPr>
  <p:slideViewPr>
    <p:cSldViewPr snapToGrid="0">
      <p:cViewPr varScale="1">
        <p:scale>
          <a:sx n="68" d="100"/>
          <a:sy n="68" d="100"/>
        </p:scale>
        <p:origin x="-76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55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E2B3-2FCF-4B97-9351-C51DE4D3C1F6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257-0C34-4C39-A3CF-27E82D3DE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3213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E2B3-2FCF-4B97-9351-C51DE4D3C1F6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257-0C34-4C39-A3CF-27E82D3DE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634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E2B3-2FCF-4B97-9351-C51DE4D3C1F6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257-0C34-4C39-A3CF-27E82D3DE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284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E2B3-2FCF-4B97-9351-C51DE4D3C1F6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257-0C34-4C39-A3CF-27E82D3DE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766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E2B3-2FCF-4B97-9351-C51DE4D3C1F6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257-0C34-4C39-A3CF-27E82D3DE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130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E2B3-2FCF-4B97-9351-C51DE4D3C1F6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257-0C34-4C39-A3CF-27E82D3DE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608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E2B3-2FCF-4B97-9351-C51DE4D3C1F6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257-0C34-4C39-A3CF-27E82D3DE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831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E2B3-2FCF-4B97-9351-C51DE4D3C1F6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257-0C34-4C39-A3CF-27E82D3DE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331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E2B3-2FCF-4B97-9351-C51DE4D3C1F6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257-0C34-4C39-A3CF-27E82D3DE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0284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E2B3-2FCF-4B97-9351-C51DE4D3C1F6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257-0C34-4C39-A3CF-27E82D3DE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520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E2B3-2FCF-4B97-9351-C51DE4D3C1F6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257-0C34-4C39-A3CF-27E82D3DE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165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AE2B3-2FCF-4B97-9351-C51DE4D3C1F6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7D257-0C34-4C39-A3CF-27E82D3DE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875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1349" y="182888"/>
            <a:ext cx="10421011" cy="4445391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ДЕПАРТАМЕНТ ОБРАЗОВАНИЯ ГОРОДА МОСКВЫ 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Государственное автономное образовательное учреждение 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высшего образования города Москвы 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“Московский городской педагогический университет” 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Институт непрерывного образования 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Итоговая работа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Курсы повышения квалификации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STEAMS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практики применения конструктора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Йохокуб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дошкольном образовании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Развивающая дидактическая игра «Времена года»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65569" y="4572004"/>
            <a:ext cx="76246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Выполнила: Горшкова Ольга Александровна 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«Детский сад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Чебурашка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комбинированного вида» 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села Красноармейское Красноармейского района Чувашской Республики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79751" y="6228834"/>
            <a:ext cx="1505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Москва 2021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647" y="260885"/>
            <a:ext cx="1284695" cy="1284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 descr="Yohocube_logo_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96855" y="338872"/>
            <a:ext cx="2028092" cy="73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6887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D:\Рабочий стол\IMG_20210428_1332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989" y="484412"/>
            <a:ext cx="3866616" cy="3370896"/>
          </a:xfrm>
          <a:prstGeom prst="roundRect">
            <a:avLst/>
          </a:prstGeom>
          <a:noFill/>
        </p:spPr>
      </p:pic>
      <p:pic>
        <p:nvPicPr>
          <p:cNvPr id="3" name="Picture 5" descr="D:\Рабочий стол\IMG_20210428_1333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70512" y="3062210"/>
            <a:ext cx="3720906" cy="3384593"/>
          </a:xfrm>
          <a:prstGeom prst="roundRect">
            <a:avLst/>
          </a:prstGeom>
          <a:noFill/>
        </p:spPr>
      </p:pic>
      <p:pic>
        <p:nvPicPr>
          <p:cNvPr id="4" name="Picture 5" descr="D:\Рабочий стол\IMG_20210428_13330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91543" y="450172"/>
            <a:ext cx="3736275" cy="3388027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D:\Рабочий стол\IMG_20210428_1336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7729" y="480202"/>
            <a:ext cx="4014440" cy="2594919"/>
          </a:xfrm>
          <a:prstGeom prst="roundRect">
            <a:avLst/>
          </a:prstGeom>
          <a:noFill/>
        </p:spPr>
      </p:pic>
      <p:pic>
        <p:nvPicPr>
          <p:cNvPr id="23555" name="Picture 3" descr="D:\Рабочий стол\IMG_20210428_1336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6482" y="438009"/>
            <a:ext cx="4219489" cy="2770500"/>
          </a:xfrm>
          <a:prstGeom prst="roundRect">
            <a:avLst/>
          </a:prstGeom>
          <a:noFill/>
        </p:spPr>
      </p:pic>
      <p:pic>
        <p:nvPicPr>
          <p:cNvPr id="4" name="Picture 3" descr="D:\Рабочий стол\IMG_20210428_13353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4529" y="3546389"/>
            <a:ext cx="3967302" cy="2781806"/>
          </a:xfrm>
          <a:prstGeom prst="roundRect">
            <a:avLst/>
          </a:prstGeom>
          <a:noFill/>
        </p:spPr>
      </p:pic>
      <p:pic>
        <p:nvPicPr>
          <p:cNvPr id="5" name="Picture 4" descr="D:\Рабочий стол\IMG_20210428_13355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8232" y="3580047"/>
            <a:ext cx="4028308" cy="2678819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Задания для детей в окошечках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4" name="Picture 4" descr="D:\Рабочий стол\IMG_20210428_1334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2403" y="2119183"/>
            <a:ext cx="4598012" cy="4133337"/>
          </a:xfrm>
          <a:prstGeom prst="roundRect">
            <a:avLst/>
          </a:prstGeom>
          <a:noFill/>
        </p:spPr>
      </p:pic>
      <p:pic>
        <p:nvPicPr>
          <p:cNvPr id="20485" name="Picture 5" descr="D:\Рабочий стол\IMG_20210428_1335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9099" y="2094212"/>
            <a:ext cx="4864375" cy="4158307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 «Хорошо – Плохо»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D:\Рабочий стол\IMG_20210428_1333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4149" y="1790313"/>
            <a:ext cx="3474176" cy="3605278"/>
          </a:xfrm>
          <a:prstGeom prst="roundRect">
            <a:avLst/>
          </a:prstGeom>
          <a:noFill/>
        </p:spPr>
      </p:pic>
      <p:pic>
        <p:nvPicPr>
          <p:cNvPr id="22531" name="Picture 3" descr="D:\Рабочий стол\IMG_20210428_1334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1566" y="2967727"/>
            <a:ext cx="3443419" cy="2884587"/>
          </a:xfrm>
          <a:prstGeom prst="roundRect">
            <a:avLst/>
          </a:prstGeom>
          <a:noFill/>
        </p:spPr>
      </p:pic>
      <p:pic>
        <p:nvPicPr>
          <p:cNvPr id="22532" name="Picture 4" descr="D:\Рабочий стол\IMG_20210428_13342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64582" y="2946458"/>
            <a:ext cx="3299061" cy="2863500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Рефлексия: сюрпризы для детей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D:\Рабочий стол\IMG_20210428_1336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314" y="2834899"/>
            <a:ext cx="3546318" cy="3269347"/>
          </a:xfrm>
          <a:prstGeom prst="roundRect">
            <a:avLst/>
          </a:prstGeom>
          <a:noFill/>
        </p:spPr>
      </p:pic>
      <p:pic>
        <p:nvPicPr>
          <p:cNvPr id="24579" name="Picture 3" descr="D:\Рабочий стол\IMG_20210428_1337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2880" y="1858723"/>
            <a:ext cx="3392652" cy="2981711"/>
          </a:xfrm>
          <a:prstGeom prst="roundRect">
            <a:avLst/>
          </a:prstGeom>
          <a:noFill/>
        </p:spPr>
      </p:pic>
      <p:pic>
        <p:nvPicPr>
          <p:cNvPr id="24580" name="Picture 4" descr="D:\Рабочий стол\IMG_20210428_13374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86096" y="2807843"/>
            <a:ext cx="3565699" cy="3188045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2708" y="420130"/>
            <a:ext cx="10958732" cy="606507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Ссылки на видеоматериалы по теме игры: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https://www.youtube.com/playlist?list=PLYjQr8vff1JyotO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://www.youtube.com/watch?v=E_xhzHllxqg gjC6hzrSu03vvXlaNX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https://www.maam.ru/detskijsad/videorolik-vremena-goda.html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https://videomino.com/1/%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D0%B2%D1%80%D0%B5%D0%BC%D0%B5%D0%BD%D0%B0-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://www.detiam.com/%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D0%BE%D0%B1%D1%83%D1%87%D0%B0%D1%8E%D1%89%D0%B8%D0%B5-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://easyen.ru/load/doshkolnoe_obrazovanie/zanjatija/universalnyj_videorolik_vremena_goda/361-1-0-63048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https://yandex.ru/video/preview/?text=%D0%92%D0%B8%D0%B4%D0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59243"/>
            <a:ext cx="10515600" cy="4201298"/>
          </a:xfrm>
        </p:spPr>
        <p:txBody>
          <a:bodyPr>
            <a:normAutofit/>
          </a:bodyPr>
          <a:lstStyle/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9719" y="202224"/>
            <a:ext cx="10260623" cy="58029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Алгоритм разработки </a:t>
            </a:r>
            <a:r>
              <a:rPr lang="en-US" sz="3200" dirty="0" smtClean="0"/>
              <a:t>steams </a:t>
            </a:r>
            <a:r>
              <a:rPr lang="ru-RU" sz="3200" dirty="0" smtClean="0"/>
              <a:t>игры ( проекта) 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72454839"/>
              </p:ext>
            </p:extLst>
          </p:nvPr>
        </p:nvGraphicFramePr>
        <p:xfrm>
          <a:off x="858128" y="711674"/>
          <a:ext cx="10888867" cy="5966793"/>
        </p:xfrm>
        <a:graphic>
          <a:graphicData uri="http://schemas.openxmlformats.org/presentationml/2006/ole">
            <p:oleObj spid="_x0000_s1027" name="Документ" r:id="rId3" imgW="9236046" imgH="5674109" progId="Word.Document.12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 rot="10800000" flipV="1">
            <a:off x="6611817" y="5638181"/>
            <a:ext cx="448759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Игровой, речевой, познавательный, коммуникативный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569618" y="3985444"/>
            <a:ext cx="48392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Пространственное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Логическое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Временное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Счет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569617" y="2954216"/>
          <a:ext cx="4965895" cy="588926"/>
        </p:xfrm>
        <a:graphic>
          <a:graphicData uri="http://schemas.openxmlformats.org/drawingml/2006/table">
            <a:tbl>
              <a:tblPr/>
              <a:tblGrid>
                <a:gridCol w="4965895"/>
              </a:tblGrid>
              <a:tr h="5889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Цвет, композиция, оформление, перспектива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555547" y="2335238"/>
          <a:ext cx="4037428" cy="422030"/>
        </p:xfrm>
        <a:graphic>
          <a:graphicData uri="http://schemas.openxmlformats.org/drawingml/2006/table">
            <a:tbl>
              <a:tblPr/>
              <a:tblGrid>
                <a:gridCol w="4037428"/>
              </a:tblGrid>
              <a:tr h="422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Игровая среда,  дидактический материал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569613" y="1688127"/>
            <a:ext cx="47830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Восприятие - логическое выстраивание действий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541483" y="935909"/>
            <a:ext cx="530351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Рассматривание детали конструктора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йохокуб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Изучаем последовательность сборки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йохокуба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Познаем конструирование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йохокуба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из плоского в объем простой конструкции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558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53217" y="549752"/>
            <a:ext cx="11465171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игры: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развивающая дидактическая игра «Времена года» с использованием ТРИЗ технологии.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игры: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формирование у детей дошкольного возраста представлений об окружающем мире – о делении года на четыре времени, каждая из которых, в свою очередь, делится на три месяца;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выработка умений различать месяца по природным явлениям, приметам, характерным особенностям  видов деятельности людей, одежде;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активизация детского внимания, развитие всех компонентов устной речи, памяти, мышления, эмоций;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формирование эстетического отношения к природе, умения погружаться в мир природы, её образов, цветов;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развитие связной речи, познавательного интереса.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Возрастная группа: от 3-х до 7 лет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умение видеть образовательную задачу и подбирать способы ее реализации; умение моделировать образ будущей речевой деятельности;  умение применять творческие механизмы реализации замысла;  умение вступать в коммуникацию со сверстниками по поводу решения образовательной задачи; умение развивать способность 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речетворчеству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способность 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сюжетосложению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уточнение и обогащение знаний дошкольников о временах года; закрепление умений действовать согласованно.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РППС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 данная дидактическая игра находится в уголке природы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Ожидаемый образовательный результат игры: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возрастной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интерес к дидактическому материалу по теме, обогащение словарного запаса, развитие речевого творчества, использование знаний в новой ситуации.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93900" y="889847"/>
            <a:ext cx="1149330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Ход игры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Данная игра  многофункциональна.  Представляет собой куб с разрезными картинками и циклом заданий для работы с воспитанниками.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Каждая грань куба это одно время года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серией картинок с соответствующей тематикой (изменения природы, животные и птицы, люди, работающие на земле, развлекающиеся дети и т. д.).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Нижняя грань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крафтового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цвета, верхняя грань – белого (для игры с элементами ТРИЗ «Хорошо – Плохо»).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Каждая  из граней имеет свой цвет, которая отвечает определённому времени года (белый – зима, зеленый – весна, розовый или красный – лето, а желтый или оранжевый – осень). Такой куб будет символизировать «Круглый год». Для усвоения материала и более интересного проведения развивающей игры «Времена года» можно использовать стихи, загадки, приметы, пословицы, задания на смекалку, логику, словесные игры и т.д. (сюрпризы внутри кубика).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Вариант 1. 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Игра  «Когда это бывает?»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Закрепить знания о природных явлениях.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Формировать представления о временах года, о месяцах.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Развивать внимание, зрительное восприятие.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Активизировать способность детей находить положительные и отрицательные стороны в явлениях окружающего мира;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подобрать картинки и предметы, соответствующие определенному времени года.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Правила: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вспомнить характерные особенности данного времени года, помогать друг другу в ходе игры.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81359" y="656387"/>
            <a:ext cx="11577711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Вариант.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Разместить несколько несоответствующих картинок в разных гранях и предложить детям разложить правильно.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Вариант.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Устроить соревнование: одни дети расставляют, а другие определяют правильность выбора.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Вариант.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Сделать два одинаковых задания и дать двум группам детей на скорость его выполнить, со сладким призом для победителей и утешительным призом для проигравших.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Вариант игры для детей от 3 до 5 лет.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Дети рассматривают картинки и соотносят их с определенным временем года.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Вариант игры для детей от 5 до 7 лет.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- Дети находят положительные и отрицательные стороны в явлениях окружающего мира, например: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Зима хорошо – потому что можно кататься на горке;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Зима хорошо – потому что можно играть в снежки;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Зима хорошо – потому что приходит праздник Новый год и т. д.;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А зима плохо! Почему?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Зима плохо – потому что на улице холодно;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Зима плохо – потому что идет метель, нельзя погулять и т. д.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Добавляются части, обозначающие месяца. Дети определяют месяц по разным признакам.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Вариант 2. 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Игра «12 месяцев»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Учить соотносить каждое время года с определенным цветом.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34573" y="318319"/>
            <a:ext cx="11226019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Способствовать формированию математических представлений:  счет от 1 до 4, от 1 до 12; умение разбивать фигуры на несколько частей и составлять целые фигуры из их частей; умение называть последовательность месяцев в году.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Развивать логическое мышление, внимание, память.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Вариант для детей от 4 до 5 лет.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временам года добавляются месяца в определенной последовательности. В процессе игры формируются представления о том, что год делится на четыре времени года – на три месяца, а также закрепляется счет от 1 до 12.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Вариант 3.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Игра «Круглый год»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Учить детей называть времена года.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Развивать связную речь, формировать умение составлять описательный рассказ; умение слышать друг друга.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Активизировать и обогащать словарь.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Развивать воображение, фантазию, мышление.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Вариант игры для детей от 3 до 5 лет.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Дети называют вид деятельности детей и одежду по сезону.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Вариант игры для детей от 5 до 7 лет.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Дети берут карточки с месяцами, на которых написана примета, каждому ребенку нужно составить рассказ по карточке и запомнить примету. Также предложить назвать слова, начинающиеся с первой буквы в названии месяца.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Например: март – «М» - молоко, мыло и т.д.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Процесс выполнения работы: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сборка куба большого размера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из маленьких игральных кубиков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5" name="Picture 5" descr="D:\Рабочий стол\IMG_20210423_2233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4671677" y="1577314"/>
            <a:ext cx="2797685" cy="3316405"/>
          </a:xfrm>
          <a:prstGeom prst="roundRect">
            <a:avLst/>
          </a:prstGeom>
          <a:noFill/>
        </p:spPr>
      </p:pic>
      <p:pic>
        <p:nvPicPr>
          <p:cNvPr id="7" name="Picture 3" descr="D:\Рабочий стол\IMG_20210428_1329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7984" y="3179299"/>
            <a:ext cx="3421543" cy="2848708"/>
          </a:xfrm>
          <a:prstGeom prst="roundRect">
            <a:avLst/>
          </a:prstGeom>
          <a:noFill/>
        </p:spPr>
      </p:pic>
      <p:pic>
        <p:nvPicPr>
          <p:cNvPr id="15366" name="Picture 6" descr="D:\Рабочий стол\IMG_20210428_13293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34124" y="3044446"/>
            <a:ext cx="3251987" cy="3084513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276" y="365125"/>
            <a:ext cx="11032524" cy="158724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Разукрашивание собранного макета: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лето-красный,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осень-оранжевый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зима-синий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весна-зелёный. Для игры по технологии ТРИЗ «Хорошо – Плохо»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одна сторона чёрная, другая белая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4" descr="D:\Рабочий стол\IMG_20210428_1330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563" y="2445863"/>
            <a:ext cx="3361039" cy="2983877"/>
          </a:xfrm>
          <a:prstGeom prst="roundRect">
            <a:avLst/>
          </a:prstGeom>
          <a:noFill/>
        </p:spPr>
      </p:pic>
      <p:pic>
        <p:nvPicPr>
          <p:cNvPr id="16389" name="Picture 5" descr="D:\Рабочий стол\IMG_20210428_13305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2735" y="3349825"/>
            <a:ext cx="3191432" cy="3142993"/>
          </a:xfrm>
          <a:prstGeom prst="roundRect">
            <a:avLst/>
          </a:prstGeom>
          <a:noFill/>
        </p:spPr>
      </p:pic>
      <p:pic>
        <p:nvPicPr>
          <p:cNvPr id="16390" name="Picture 6" descr="D:\Рабочий стол\IMG_20210428_13315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81321" y="2404084"/>
            <a:ext cx="3245707" cy="3052213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Пособия для игр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4" name="Picture 6" descr="D:\Рабочий стол\IMG_20210428_1332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265" y="1617218"/>
            <a:ext cx="5115696" cy="4289315"/>
          </a:xfrm>
          <a:prstGeom prst="roundRect">
            <a:avLst/>
          </a:prstGeom>
          <a:noFill/>
        </p:spPr>
      </p:pic>
      <p:pic>
        <p:nvPicPr>
          <p:cNvPr id="17415" name="Picture 7" descr="D:\Рабочий стол\IMG_20210428_1332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1138" y="1705233"/>
            <a:ext cx="4877305" cy="4127162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5977E2F26E1A446B81307CCA3ADFB93" ma:contentTypeVersion="6" ma:contentTypeDescription="Создание документа." ma:contentTypeScope="" ma:versionID="04953eb5cd026acc4931a199b3432055">
  <xsd:schema xmlns:xsd="http://www.w3.org/2001/XMLSchema" xmlns:xs="http://www.w3.org/2001/XMLSchema" xmlns:p="http://schemas.microsoft.com/office/2006/metadata/properties" xmlns:ns2="e5180d8b-fea1-47d7-bc1b-f5063d4d7d6b" targetNamespace="http://schemas.microsoft.com/office/2006/metadata/properties" ma:root="true" ma:fieldsID="62ed1207b230d29dc3066b07ff958734" ns2:_="">
    <xsd:import namespace="e5180d8b-fea1-47d7-bc1b-f5063d4d7d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180d8b-fea1-47d7-bc1b-f5063d4d7d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5DEA69-BF93-413D-94E0-BE7C0C97840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499D0B7-9656-4312-9362-59C2CF3A1F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3AEA95-6D85-4F34-802E-93F9411D30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180d8b-fea1-47d7-bc1b-f5063d4d7d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281</TotalTime>
  <Words>941</Words>
  <Application>Microsoft Office PowerPoint</Application>
  <PresentationFormat>Произвольный</PresentationFormat>
  <Paragraphs>85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Документ</vt:lpstr>
      <vt:lpstr>  </vt:lpstr>
      <vt:lpstr>Алгоритм разработки steams игры ( проекта) </vt:lpstr>
      <vt:lpstr>Слайд 3</vt:lpstr>
      <vt:lpstr>Слайд 4</vt:lpstr>
      <vt:lpstr>Слайд 5</vt:lpstr>
      <vt:lpstr>Слайд 6</vt:lpstr>
      <vt:lpstr>Процесс выполнения работы:  сборка куба большого размера  из маленьких игральных кубиков</vt:lpstr>
      <vt:lpstr>Разукрашивание собранного макета:  лето-красный, осень-оранжевый, зима-синий, весна-зелёный. Для игры по технологии ТРИЗ «Хорошо – Плохо»  одна сторона чёрная, другая белая</vt:lpstr>
      <vt:lpstr>Пособия для игр</vt:lpstr>
      <vt:lpstr>Слайд 10</vt:lpstr>
      <vt:lpstr>Слайд 11</vt:lpstr>
      <vt:lpstr>Задания для детей в окошечках</vt:lpstr>
      <vt:lpstr>Игра «Хорошо – Плохо»</vt:lpstr>
      <vt:lpstr>Рефлексия: сюрпризы для детей</vt:lpstr>
      <vt:lpstr>Ссылки на видеоматериалы по теме игры:      https://www.youtube.com/playlist?list=PLYjQr8vff1JyotO   https://www.youtube.com/watch?v=E_xhzHllxqg gjC6hzrSu03vvXlaNX    https://www.maam.ru/detskijsad/videorolik-vremena-goda.html    https://videomino.com/1/%D0%B2%D1%80%D0%B5%D0%BC%D0%B5%D0%BD%D0%B0-       https://www.detiam.com/%D0%BE%D0%B1%D1%83%D1%87%D0%B0%D1%8E%D1%89%D0%B8%D0%B5-   https://easyen.ru/load/doshkolnoe_obrazovanie/zanjatija/universalnyj_videorolik_vremena_goda/361-1-0-63048   https://yandex.ru/video/preview/?text=%D0%92%D0%B8%D0%B4%D0  </vt:lpstr>
      <vt:lpstr>Спасибо за внимание!!!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Литвинова Светлана Николаевна</dc:creator>
  <cp:lastModifiedBy>Дом</cp:lastModifiedBy>
  <cp:revision>58</cp:revision>
  <dcterms:created xsi:type="dcterms:W3CDTF">2016-04-26T20:41:59Z</dcterms:created>
  <dcterms:modified xsi:type="dcterms:W3CDTF">2021-04-28T13:20:09Z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0x010100E5977E2F26E1A446B81307CCA3ADFB93</vt:lpwstr>
  </property>
  <property fmtid="{D5CDD505-2E9C-101B-9397-08002B2CF9AE}" name="NXPowerLiteLastOptimized" pid="3">
    <vt:lpwstr>606867</vt:lpwstr>
  </property>
  <property fmtid="{D5CDD505-2E9C-101B-9397-08002B2CF9AE}" name="NXPowerLiteSettings" pid="4">
    <vt:lpwstr>F7000400038000</vt:lpwstr>
  </property>
  <property fmtid="{D5CDD505-2E9C-101B-9397-08002B2CF9AE}" name="NXPowerLiteVersion" pid="5">
    <vt:lpwstr>S9.1.2</vt:lpwstr>
  </property>
</Properties>
</file>