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718" r:id="rId3"/>
  </p:sldMasterIdLst>
  <p:notesMasterIdLst>
    <p:notesMasterId r:id="rId33"/>
  </p:notesMasterIdLst>
  <p:sldIdLst>
    <p:sldId id="257" r:id="rId4"/>
    <p:sldId id="272" r:id="rId5"/>
    <p:sldId id="303" r:id="rId6"/>
    <p:sldId id="293" r:id="rId7"/>
    <p:sldId id="332" r:id="rId8"/>
    <p:sldId id="291" r:id="rId9"/>
    <p:sldId id="316" r:id="rId10"/>
    <p:sldId id="328" r:id="rId11"/>
    <p:sldId id="319" r:id="rId12"/>
    <p:sldId id="320" r:id="rId13"/>
    <p:sldId id="321" r:id="rId14"/>
    <p:sldId id="322" r:id="rId15"/>
    <p:sldId id="330" r:id="rId16"/>
    <p:sldId id="298" r:id="rId17"/>
    <p:sldId id="299" r:id="rId18"/>
    <p:sldId id="329" r:id="rId19"/>
    <p:sldId id="325" r:id="rId20"/>
    <p:sldId id="326" r:id="rId21"/>
    <p:sldId id="327" r:id="rId22"/>
    <p:sldId id="331" r:id="rId23"/>
    <p:sldId id="259" r:id="rId24"/>
    <p:sldId id="300" r:id="rId25"/>
    <p:sldId id="315" r:id="rId26"/>
    <p:sldId id="302" r:id="rId27"/>
    <p:sldId id="277" r:id="rId28"/>
    <p:sldId id="261" r:id="rId29"/>
    <p:sldId id="305" r:id="rId30"/>
    <p:sldId id="311" r:id="rId31"/>
    <p:sldId id="30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99"/>
    <a:srgbClr val="FFCCFF"/>
    <a:srgbClr val="CCFFCC"/>
    <a:srgbClr val="FF99CC"/>
    <a:srgbClr val="80008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png"/><Relationship Id="rId10" Type="http://schemas.openxmlformats.org/officeDocument/2006/relationships/image" Target="../media/image54.wmf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png"/><Relationship Id="rId10" Type="http://schemas.openxmlformats.org/officeDocument/2006/relationships/image" Target="../media/image54.wmf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52B9BC-BC0B-4FE2-8BDE-337E426212E8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2A1DE59-6F5C-4C7E-B81A-773F4E21DB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11"/>
              <a:ext cx="500" cy="496"/>
              <a:chOff x="1727" y="868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655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C4C0-3D14-4A73-9A69-CD5D9BDF0966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959A-F2C4-48C4-9227-9EE46B5B37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4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4E83-FD08-4FF2-96F3-C4F59E2DABAD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4EADA-A93E-41B2-BB55-F4C62CB7F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17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B6E3-8FF3-4CD2-8D60-21032DBDB862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AA6CA-73A1-4F72-9241-6A1788AC0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24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2750-D398-4740-995C-62A5BBB7D31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5850-0362-458C-846F-449C0535D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64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4EEF-A6FC-494A-AFD3-75DEA99998EA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83026-3E43-430E-8201-38FCABD72C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9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840A-9762-47F8-BD16-A5F17DA4C729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FC075-7169-44F0-AD3A-78B09D0A2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87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689F-C145-470D-9EC1-BF7C35EC6DA3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C263C-F6B9-4556-AAA1-21BBDBEA1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85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F20B-982A-4D07-9E6E-96F96F9BEECE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8724-5F9E-4D85-A2E7-4A862BFFD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63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5975-420A-4E17-87EC-B2C53FCC1C5E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14AB6-2E3D-4C5B-9373-48C572259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93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908F-BF55-47C9-881C-06EA4D6D73D9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9D35E-7D43-4BDE-B196-F5B8DB708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644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688D-626E-44F1-92F4-E55A81FA190F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2C8D5-6C42-4706-AC62-43025800E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7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9D2EC-86A5-4CD2-B56B-9B4AB19F99C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F789E-0BFC-4E49-8DE5-4A798A599B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0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9DF1-0B4C-4691-95B4-ABF8E472A6C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8D6AF-20C6-4191-8F44-CF386FC2B2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92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C11C-6C69-4E3B-B477-4180401FC56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F37B7-9B2A-41A2-B00A-6858EC7E3D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17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117E-F33F-4CF5-AD85-0508F61287A6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7CD0-042F-49DE-AA2A-B37D10C26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92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987B-D730-436A-9EB6-EA2DCBD6DD04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2583-5CA8-433B-9986-CF9ADD11CB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743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E3EA-07BD-4E03-B1D9-D683F1CD3D30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6E014-1A2F-494F-A0F1-8C4721555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843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B8E5-8AED-4F4E-8446-A3A990B8095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AFFC-5D15-4995-A222-0360459770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9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E22A-FCF3-4DB7-81E1-7631B6F362B7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7A88F-06CD-408D-821C-491033CC1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7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DE83-1058-4BA7-A467-7D45FF8D3A05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B44C3-0114-40FD-A5F9-7738AD25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34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63BD-B4A7-48F2-B561-260DA2DF178A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577EF-3D78-4467-9D4F-40C3C0A4F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8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E56BE-B27B-4C0C-9F83-5FF2F1126A3A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D21A7-DD12-4F4B-BB38-2EB71285B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27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4321-E17A-4BFD-B174-5838949D3CF7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549-A893-45E2-8956-2F62503DC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30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EDB0-2D01-4306-870F-634D732B111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A1F0E-8DD7-433F-825E-8BAF359D5F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0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C4EC5-57F9-4595-9E23-DF905C2279F2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C1EB3-BB47-4F4D-BB58-34383CEFF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7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2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2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2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23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452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52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53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30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3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3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4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454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6455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645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26337E5-165D-4CAB-8E6C-6DD24A42DBD7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160D6D3E-6E43-4914-BC7D-F76DF796DF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AB089-99CE-4D5D-9420-34D758D9D4ED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8F697E-8FB6-4339-B640-68897CB61A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C936E-7458-47E9-929A-D058B1D3830E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FFCBB86-2252-4E47-90B3-B61757556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2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image" Target="../media/image23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3.jpeg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1.jpeg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9.png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56.png"/><Relationship Id="rId21" Type="http://schemas.openxmlformats.org/officeDocument/2006/relationships/image" Target="../media/image53.wmf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8.png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45.png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9.png"/><Relationship Id="rId18" Type="http://schemas.openxmlformats.org/officeDocument/2006/relationships/oleObject" Target="../embeddings/oleObject50.bin"/><Relationship Id="rId26" Type="http://schemas.openxmlformats.org/officeDocument/2006/relationships/image" Target="../media/image57.jpeg"/><Relationship Id="rId3" Type="http://schemas.openxmlformats.org/officeDocument/2006/relationships/image" Target="../media/image56.png"/><Relationship Id="rId21" Type="http://schemas.openxmlformats.org/officeDocument/2006/relationships/image" Target="../media/image53.wmf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png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45.png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55.bin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2.wmf"/><Relationship Id="rId31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oleObject" Target="../embeddings/oleObject54.bin"/><Relationship Id="rId30" Type="http://schemas.openxmlformats.org/officeDocument/2006/relationships/oleObject" Target="../embeddings/oleObject5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2.wmf"/><Relationship Id="rId17" Type="http://schemas.openxmlformats.org/officeDocument/2006/relationships/slide" Target="slide26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1.wmf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971550" y="1268413"/>
            <a:ext cx="7272338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9933FF"/>
                </a:solidFill>
              </a:rPr>
              <a:t>Математическое путешествие </a:t>
            </a:r>
          </a:p>
          <a:p>
            <a:pPr algn="ctr"/>
            <a:r>
              <a:rPr lang="ru-RU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9933FF"/>
                </a:solidFill>
              </a:rPr>
              <a:t>за сокровищами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755650" y="5661025"/>
            <a:ext cx="74787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rgbClr val="000066"/>
                </a:solidFill>
              </a:rPr>
              <a:t>Выполнила учитель математики МБОУ «Акрамовская ООШ» </a:t>
            </a:r>
          </a:p>
          <a:p>
            <a:pPr eaLnBrk="1" hangingPunct="1"/>
            <a:r>
              <a:rPr lang="ru-RU" altLang="ru-RU" sz="1800" i="1">
                <a:solidFill>
                  <a:srgbClr val="000066"/>
                </a:solidFill>
              </a:rPr>
              <a:t>Моргаушского района Чувашской Республики:</a:t>
            </a:r>
            <a:r>
              <a:rPr lang="ru-RU" altLang="ru-RU" sz="1800" b="1" i="1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ru-RU" altLang="ru-RU" sz="1800" b="1" i="1">
                <a:solidFill>
                  <a:srgbClr val="000066"/>
                </a:solidFill>
              </a:rPr>
              <a:t>Тюрина Надежда Игоревна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539750" y="1341438"/>
            <a:ext cx="5832475" cy="5040312"/>
          </a:xfrm>
          <a:prstGeom prst="wedgeEllipseCallout">
            <a:avLst>
              <a:gd name="adj1" fmla="val 58000"/>
              <a:gd name="adj2" fmla="val 5370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CCFFCC"/>
                </a:solidFill>
              </a:rPr>
              <a:t>3 . В дроби       число 6 показывает на сколько равных частей поделили целое и называется  ________________  дроби, а число 5 показывает сколько таких частей взяли и называется  _________________ дроби.</a:t>
            </a:r>
          </a:p>
          <a:p>
            <a:pPr algn="ctr" eaLnBrk="1" hangingPunct="1"/>
            <a:endParaRPr lang="ru-RU" altLang="ru-RU" sz="2400" b="1">
              <a:solidFill>
                <a:srgbClr val="CC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549275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  <p:graphicFrame>
        <p:nvGraphicFramePr>
          <p:cNvPr id="77832" name="Object 59"/>
          <p:cNvGraphicFramePr>
            <a:graphicFrameLocks noChangeAspect="1"/>
          </p:cNvGraphicFramePr>
          <p:nvPr/>
        </p:nvGraphicFramePr>
        <p:xfrm>
          <a:off x="3132138" y="1557338"/>
          <a:ext cx="36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Формула" r:id="rId5" imgW="152334" imgH="393529" progId="Equation.3">
                  <p:embed/>
                </p:oleObj>
              </mc:Choice>
              <mc:Fallback>
                <p:oleObj name="Формула" r:id="rId5" imgW="152334" imgH="393529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557338"/>
                        <a:ext cx="365125" cy="936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331913" y="3357563"/>
            <a:ext cx="2593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</a:rPr>
              <a:t>знаменателем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763713" y="4797425"/>
            <a:ext cx="216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</a:rPr>
              <a:t>числителем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539750" y="1989138"/>
            <a:ext cx="4967288" cy="2879725"/>
          </a:xfrm>
          <a:prstGeom prst="wedgeEllipseCallout">
            <a:avLst>
              <a:gd name="adj1" fmla="val 76815"/>
              <a:gd name="adj2" fmla="val 24421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CCFFCC"/>
                </a:solidFill>
              </a:rPr>
              <a:t>4. Дробь, числитель которой меньше знаменателя, называют ________________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92275" y="4005263"/>
            <a:ext cx="242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правильной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539750" y="1989138"/>
            <a:ext cx="4967288" cy="3600450"/>
          </a:xfrm>
          <a:prstGeom prst="wedgeEllipseCallout">
            <a:avLst>
              <a:gd name="adj1" fmla="val 76815"/>
              <a:gd name="adj2" fmla="val 9523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CCFFCC"/>
                </a:solidFill>
              </a:rPr>
              <a:t>5. Дробь, числитель которой больше знаменателя или равен ему, называют _______________.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619250" y="4508500"/>
            <a:ext cx="287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неправильной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611188" y="2420938"/>
            <a:ext cx="4967287" cy="2879725"/>
          </a:xfrm>
          <a:prstGeom prst="wedgeEllipseCallout">
            <a:avLst>
              <a:gd name="adj1" fmla="val 76815"/>
              <a:gd name="adj2" fmla="val 1931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99"/>
                </a:solidFill>
              </a:rPr>
              <a:t>Чтобы получить </a:t>
            </a:r>
            <a:r>
              <a:rPr lang="ru-RU" altLang="ru-RU" sz="2800" b="1" u="sng">
                <a:solidFill>
                  <a:srgbClr val="FFFF99"/>
                </a:solidFill>
              </a:rPr>
              <a:t>первую цифру кода</a:t>
            </a:r>
            <a:r>
              <a:rPr lang="ru-RU" altLang="ru-RU" sz="2800" b="1">
                <a:solidFill>
                  <a:srgbClr val="FFFF99"/>
                </a:solidFill>
              </a:rPr>
              <a:t> посмотрите на знаменатель дроби 2-го ответа.</a:t>
            </a:r>
            <a:r>
              <a:rPr lang="ru-RU" altLang="ru-RU" sz="28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0" name="Picture 48" descr="ступень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44"/>
          <p:cNvSpPr txBox="1">
            <a:spLocks noChangeArrowheads="1"/>
          </p:cNvSpPr>
          <p:nvPr/>
        </p:nvSpPr>
        <p:spPr bwMode="auto">
          <a:xfrm>
            <a:off x="6084888" y="3573463"/>
            <a:ext cx="88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 b="1">
              <a:cs typeface="Times New Roman" panose="02020603050405020304" pitchFamily="18" charset="0"/>
            </a:endParaRPr>
          </a:p>
        </p:txBody>
      </p:sp>
      <p:sp>
        <p:nvSpPr>
          <p:cNvPr id="3081" name="Text Box 45"/>
          <p:cNvSpPr txBox="1">
            <a:spLocks noChangeArrowheads="1"/>
          </p:cNvSpPr>
          <p:nvPr/>
        </p:nvSpPr>
        <p:spPr bwMode="auto">
          <a:xfrm>
            <a:off x="7235825" y="2924175"/>
            <a:ext cx="881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 b="1">
              <a:cs typeface="Times New Roman" panose="02020603050405020304" pitchFamily="18" charset="0"/>
            </a:endParaRPr>
          </a:p>
        </p:txBody>
      </p:sp>
      <p:grpSp>
        <p:nvGrpSpPr>
          <p:cNvPr id="3082" name="Group 50"/>
          <p:cNvGrpSpPr>
            <a:grpSpLocks/>
          </p:cNvGrpSpPr>
          <p:nvPr/>
        </p:nvGrpSpPr>
        <p:grpSpPr bwMode="auto">
          <a:xfrm>
            <a:off x="7235825" y="404813"/>
            <a:ext cx="876300" cy="1152525"/>
            <a:chOff x="2881" y="1162"/>
            <a:chExt cx="635" cy="998"/>
          </a:xfrm>
        </p:grpSpPr>
        <p:grpSp>
          <p:nvGrpSpPr>
            <p:cNvPr id="3115" name="Group 38"/>
            <p:cNvGrpSpPr>
              <a:grpSpLocks/>
            </p:cNvGrpSpPr>
            <p:nvPr/>
          </p:nvGrpSpPr>
          <p:grpSpPr bwMode="auto">
            <a:xfrm>
              <a:off x="2881" y="1162"/>
              <a:ext cx="635" cy="998"/>
              <a:chOff x="1112" y="436"/>
              <a:chExt cx="635" cy="681"/>
            </a:xfrm>
          </p:grpSpPr>
          <p:sp>
            <p:nvSpPr>
              <p:cNvPr id="3117" name="Line 36"/>
              <p:cNvSpPr>
                <a:spLocks noChangeShapeType="1"/>
              </p:cNvSpPr>
              <p:nvPr/>
            </p:nvSpPr>
            <p:spPr bwMode="auto">
              <a:xfrm>
                <a:off x="1112" y="436"/>
                <a:ext cx="0" cy="68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AutoShape 37"/>
              <p:cNvSpPr>
                <a:spLocks noChangeArrowheads="1"/>
              </p:cNvSpPr>
              <p:nvPr/>
            </p:nvSpPr>
            <p:spPr bwMode="auto">
              <a:xfrm>
                <a:off x="1112" y="436"/>
                <a:ext cx="635" cy="363"/>
              </a:xfrm>
              <a:prstGeom prst="flowChartPunchedTape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16" name="Text Box 49"/>
            <p:cNvSpPr txBox="1">
              <a:spLocks noChangeArrowheads="1"/>
            </p:cNvSpPr>
            <p:nvPr/>
          </p:nvSpPr>
          <p:spPr bwMode="auto">
            <a:xfrm>
              <a:off x="2971" y="1298"/>
              <a:ext cx="228" cy="4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FF99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083" name="Rectangle 55"/>
          <p:cNvSpPr>
            <a:spLocks noChangeArrowheads="1"/>
          </p:cNvSpPr>
          <p:nvPr/>
        </p:nvSpPr>
        <p:spPr bwMode="auto">
          <a:xfrm>
            <a:off x="4500563" y="32337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67"/>
          <p:cNvSpPr txBox="1">
            <a:spLocks noChangeArrowheads="1"/>
          </p:cNvSpPr>
          <p:nvPr/>
        </p:nvSpPr>
        <p:spPr bwMode="auto">
          <a:xfrm>
            <a:off x="1979613" y="2708275"/>
            <a:ext cx="74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Text Box 51"/>
          <p:cNvSpPr txBox="1">
            <a:spLocks noChangeArrowheads="1"/>
          </p:cNvSpPr>
          <p:nvPr/>
        </p:nvSpPr>
        <p:spPr bwMode="auto">
          <a:xfrm>
            <a:off x="1042988" y="188913"/>
            <a:ext cx="4752975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C44E2"/>
                </a:solidFill>
                <a:cs typeface="Times New Roman" panose="02020603050405020304" pitchFamily="18" charset="0"/>
              </a:rPr>
              <a:t>Второе испытание</a:t>
            </a:r>
          </a:p>
        </p:txBody>
      </p:sp>
      <p:sp>
        <p:nvSpPr>
          <p:cNvPr id="3086" name="Rectangle 5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3074" name="Object 50"/>
          <p:cNvGraphicFramePr>
            <a:graphicFrameLocks noChangeAspect="1"/>
          </p:cNvGraphicFramePr>
          <p:nvPr/>
        </p:nvGraphicFramePr>
        <p:xfrm>
          <a:off x="1619250" y="5661025"/>
          <a:ext cx="431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61025"/>
                        <a:ext cx="431800" cy="822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57"/>
          <p:cNvSpPr>
            <a:spLocks noChangeShapeType="1"/>
          </p:cNvSpPr>
          <p:nvPr/>
        </p:nvSpPr>
        <p:spPr bwMode="auto">
          <a:xfrm flipH="1">
            <a:off x="7164388" y="1628775"/>
            <a:ext cx="10080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Line 60"/>
          <p:cNvSpPr>
            <a:spLocks noChangeShapeType="1"/>
          </p:cNvSpPr>
          <p:nvPr/>
        </p:nvSpPr>
        <p:spPr bwMode="auto">
          <a:xfrm>
            <a:off x="7092950" y="1628775"/>
            <a:ext cx="0" cy="9366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9" name="Line 61"/>
          <p:cNvSpPr>
            <a:spLocks noChangeShapeType="1"/>
          </p:cNvSpPr>
          <p:nvPr/>
        </p:nvSpPr>
        <p:spPr bwMode="auto">
          <a:xfrm flipH="1">
            <a:off x="6011863" y="2492375"/>
            <a:ext cx="10810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Line 62"/>
          <p:cNvSpPr>
            <a:spLocks noChangeShapeType="1"/>
          </p:cNvSpPr>
          <p:nvPr/>
        </p:nvSpPr>
        <p:spPr bwMode="auto">
          <a:xfrm>
            <a:off x="5940425" y="2492375"/>
            <a:ext cx="0" cy="863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1" name="Line 63"/>
          <p:cNvSpPr>
            <a:spLocks noChangeShapeType="1"/>
          </p:cNvSpPr>
          <p:nvPr/>
        </p:nvSpPr>
        <p:spPr bwMode="auto">
          <a:xfrm flipH="1">
            <a:off x="4859338" y="3357563"/>
            <a:ext cx="10810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2" name="Line 68"/>
          <p:cNvSpPr>
            <a:spLocks noChangeShapeType="1"/>
          </p:cNvSpPr>
          <p:nvPr/>
        </p:nvSpPr>
        <p:spPr bwMode="auto">
          <a:xfrm>
            <a:off x="4859338" y="3357563"/>
            <a:ext cx="0" cy="1008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Line 69"/>
          <p:cNvSpPr>
            <a:spLocks noChangeShapeType="1"/>
          </p:cNvSpPr>
          <p:nvPr/>
        </p:nvSpPr>
        <p:spPr bwMode="auto">
          <a:xfrm flipH="1">
            <a:off x="3563938" y="4365625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4" name="Line 72"/>
          <p:cNvSpPr>
            <a:spLocks noChangeShapeType="1"/>
          </p:cNvSpPr>
          <p:nvPr/>
        </p:nvSpPr>
        <p:spPr bwMode="auto">
          <a:xfrm>
            <a:off x="3563938" y="4365625"/>
            <a:ext cx="0" cy="10810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5" name="Line 74"/>
          <p:cNvSpPr>
            <a:spLocks noChangeShapeType="1"/>
          </p:cNvSpPr>
          <p:nvPr/>
        </p:nvSpPr>
        <p:spPr bwMode="auto">
          <a:xfrm flipH="1">
            <a:off x="2339975" y="5516563"/>
            <a:ext cx="1223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Line 75"/>
          <p:cNvSpPr>
            <a:spLocks noChangeShapeType="1"/>
          </p:cNvSpPr>
          <p:nvPr/>
        </p:nvSpPr>
        <p:spPr bwMode="auto">
          <a:xfrm>
            <a:off x="2339975" y="5516563"/>
            <a:ext cx="0" cy="1008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7" name="Rectangle 7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3075" name="Object 76"/>
          <p:cNvGraphicFramePr>
            <a:graphicFrameLocks noChangeAspect="1"/>
          </p:cNvGraphicFramePr>
          <p:nvPr/>
        </p:nvGraphicFramePr>
        <p:xfrm>
          <a:off x="6156325" y="1557338"/>
          <a:ext cx="498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Формула" r:id="rId6" imgW="228600" imgH="393480" progId="Equation.3">
                  <p:embed/>
                </p:oleObj>
              </mc:Choice>
              <mc:Fallback>
                <p:oleObj name="Формула" r:id="rId6" imgW="228600" imgH="39348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498475" cy="863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7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99" name="Rectangle 8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100" name="Rectangle 8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101" name="Rectangle 8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102" name="Rectangle 88"/>
          <p:cNvSpPr>
            <a:spLocks noChangeArrowheads="1"/>
          </p:cNvSpPr>
          <p:nvPr/>
        </p:nvSpPr>
        <p:spPr bwMode="auto">
          <a:xfrm>
            <a:off x="0" y="30924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3076" name="Object 91"/>
          <p:cNvGraphicFramePr>
            <a:graphicFrameLocks noChangeAspect="1"/>
          </p:cNvGraphicFramePr>
          <p:nvPr/>
        </p:nvGraphicFramePr>
        <p:xfrm>
          <a:off x="5148263" y="2492375"/>
          <a:ext cx="406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406400" cy="792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Rectangle 97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78944" name="Object 96"/>
          <p:cNvGraphicFramePr>
            <a:graphicFrameLocks noChangeAspect="1"/>
          </p:cNvGraphicFramePr>
          <p:nvPr/>
        </p:nvGraphicFramePr>
        <p:xfrm>
          <a:off x="4011613" y="3357563"/>
          <a:ext cx="6207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10" imgW="203040" imgH="393480" progId="Equation.3">
                  <p:embed/>
                </p:oleObj>
              </mc:Choice>
              <mc:Fallback>
                <p:oleObj name="Формула" r:id="rId10" imgW="203040" imgH="3934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357563"/>
                        <a:ext cx="620712" cy="893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98"/>
          <p:cNvGraphicFramePr>
            <a:graphicFrameLocks noChangeAspect="1"/>
          </p:cNvGraphicFramePr>
          <p:nvPr/>
        </p:nvGraphicFramePr>
        <p:xfrm>
          <a:off x="2627313" y="4437063"/>
          <a:ext cx="3698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Формула" r:id="rId12" imgW="139680" imgH="393480" progId="Equation.3">
                  <p:embed/>
                </p:oleObj>
              </mc:Choice>
              <mc:Fallback>
                <p:oleObj name="Формула" r:id="rId12" imgW="139680" imgH="39348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437063"/>
                        <a:ext cx="369887" cy="1008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5" name="Text Box 137"/>
          <p:cNvSpPr txBox="1">
            <a:spLocks noChangeArrowheads="1"/>
          </p:cNvSpPr>
          <p:nvPr/>
        </p:nvSpPr>
        <p:spPr bwMode="auto">
          <a:xfrm>
            <a:off x="2124075" y="5805488"/>
            <a:ext cx="22320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км=       м</a:t>
            </a:r>
          </a:p>
        </p:txBody>
      </p:sp>
      <p:sp>
        <p:nvSpPr>
          <p:cNvPr id="78986" name="Text Box 138"/>
          <p:cNvSpPr txBox="1">
            <a:spLocks noChangeArrowheads="1"/>
          </p:cNvSpPr>
          <p:nvPr/>
        </p:nvSpPr>
        <p:spPr bwMode="auto">
          <a:xfrm>
            <a:off x="2843213" y="5805488"/>
            <a:ext cx="973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 400</a:t>
            </a:r>
          </a:p>
        </p:txBody>
      </p:sp>
      <p:sp>
        <p:nvSpPr>
          <p:cNvPr id="3107" name="Text Box 139"/>
          <p:cNvSpPr txBox="1">
            <a:spLocks noChangeArrowheads="1"/>
          </p:cNvSpPr>
          <p:nvPr/>
        </p:nvSpPr>
        <p:spPr bwMode="auto">
          <a:xfrm>
            <a:off x="3059113" y="4797425"/>
            <a:ext cx="22320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ч =      мин</a:t>
            </a:r>
          </a:p>
        </p:txBody>
      </p:sp>
      <p:sp>
        <p:nvSpPr>
          <p:cNvPr id="78988" name="Text Box 140"/>
          <p:cNvSpPr txBox="1">
            <a:spLocks noChangeArrowheads="1"/>
          </p:cNvSpPr>
          <p:nvPr/>
        </p:nvSpPr>
        <p:spPr bwMode="auto">
          <a:xfrm>
            <a:off x="3708400" y="4797425"/>
            <a:ext cx="63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09" name="Text Box 141"/>
          <p:cNvSpPr txBox="1">
            <a:spLocks noChangeArrowheads="1"/>
          </p:cNvSpPr>
          <p:nvPr/>
        </p:nvSpPr>
        <p:spPr bwMode="auto">
          <a:xfrm>
            <a:off x="4716463" y="3644900"/>
            <a:ext cx="22320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т =        кг</a:t>
            </a:r>
          </a:p>
        </p:txBody>
      </p:sp>
      <p:sp>
        <p:nvSpPr>
          <p:cNvPr id="78990" name="Text Box 142"/>
          <p:cNvSpPr txBox="1">
            <a:spLocks noChangeArrowheads="1"/>
          </p:cNvSpPr>
          <p:nvPr/>
        </p:nvSpPr>
        <p:spPr bwMode="auto">
          <a:xfrm>
            <a:off x="5364163" y="3644900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111" name="Text Box 143"/>
          <p:cNvSpPr txBox="1">
            <a:spLocks noChangeArrowheads="1"/>
          </p:cNvSpPr>
          <p:nvPr/>
        </p:nvSpPr>
        <p:spPr bwMode="auto">
          <a:xfrm>
            <a:off x="5651500" y="2708275"/>
            <a:ext cx="22320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дм =      см</a:t>
            </a:r>
          </a:p>
        </p:txBody>
      </p:sp>
      <p:sp>
        <p:nvSpPr>
          <p:cNvPr id="3112" name="Text Box 144"/>
          <p:cNvSpPr txBox="1">
            <a:spLocks noChangeArrowheads="1"/>
          </p:cNvSpPr>
          <p:nvPr/>
        </p:nvSpPr>
        <p:spPr bwMode="auto">
          <a:xfrm>
            <a:off x="6732588" y="1773238"/>
            <a:ext cx="22320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м =        см</a:t>
            </a:r>
          </a:p>
        </p:txBody>
      </p:sp>
      <p:sp>
        <p:nvSpPr>
          <p:cNvPr id="78993" name="Text Box 145"/>
          <p:cNvSpPr txBox="1">
            <a:spLocks noChangeArrowheads="1"/>
          </p:cNvSpPr>
          <p:nvPr/>
        </p:nvSpPr>
        <p:spPr bwMode="auto">
          <a:xfrm>
            <a:off x="6588125" y="2708275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78994" name="Text Box 146"/>
          <p:cNvSpPr txBox="1">
            <a:spLocks noChangeArrowheads="1"/>
          </p:cNvSpPr>
          <p:nvPr/>
        </p:nvSpPr>
        <p:spPr bwMode="auto">
          <a:xfrm>
            <a:off x="7596188" y="1773238"/>
            <a:ext cx="86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0" y="836613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FF99"/>
                </a:solidFill>
              </a:rPr>
              <a:t>Змеиная гора</a:t>
            </a:r>
          </a:p>
        </p:txBody>
      </p:sp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0438"/>
            <a:ext cx="2012950" cy="3170237"/>
          </a:xfrm>
          <a:prstGeom prst="rect">
            <a:avLst/>
          </a:prstGeom>
          <a:solidFill>
            <a:srgbClr val="FFFF99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0" y="1700213"/>
            <a:ext cx="3924300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accent2"/>
                </a:solidFill>
              </a:rPr>
              <a:t>Чтобы узнать </a:t>
            </a:r>
          </a:p>
          <a:p>
            <a:pPr algn="ctr"/>
            <a:r>
              <a:rPr lang="ru-RU" altLang="ru-RU" sz="2800" u="sng">
                <a:solidFill>
                  <a:schemeClr val="accent2"/>
                </a:solidFill>
              </a:rPr>
              <a:t>вторую цифру кода</a:t>
            </a:r>
            <a:r>
              <a:rPr lang="ru-RU" altLang="ru-RU" sz="280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посмотрите на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получившийся ответ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последнего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примера.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86" grpId="0"/>
      <p:bldP spid="78988" grpId="0"/>
      <p:bldP spid="78990" grpId="0"/>
      <p:bldP spid="78993" grpId="0"/>
      <p:bldP spid="78994" grpId="0"/>
      <p:bldP spid="31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1" name="Picture 65" descr="разветвление дор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926" name="Object 9"/>
          <p:cNvGraphicFramePr>
            <a:graphicFrameLocks noChangeAspect="1"/>
          </p:cNvGraphicFramePr>
          <p:nvPr/>
        </p:nvGraphicFramePr>
        <p:xfrm>
          <a:off x="468313" y="1196975"/>
          <a:ext cx="787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Формула" r:id="rId4" imgW="253800" imgH="393480" progId="Equation.3">
                  <p:embed/>
                </p:oleObj>
              </mc:Choice>
              <mc:Fallback>
                <p:oleObj name="Формула" r:id="rId4" imgW="253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787400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7" name="Rectangle 55"/>
          <p:cNvSpPr>
            <a:spLocks noChangeArrowheads="1"/>
          </p:cNvSpPr>
          <p:nvPr/>
        </p:nvSpPr>
        <p:spPr bwMode="auto">
          <a:xfrm>
            <a:off x="2268538" y="0"/>
            <a:ext cx="5183187" cy="1128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i="1">
                <a:solidFill>
                  <a:schemeClr val="folHlink"/>
                </a:solidFill>
              </a:rPr>
              <a:t>Третье испытание. </a:t>
            </a:r>
            <a:r>
              <a:rPr lang="ru-RU" altLang="ru-RU" b="1" i="1">
                <a:solidFill>
                  <a:srgbClr val="800080"/>
                </a:solidFill>
              </a:rPr>
              <a:t>Волшебный лес</a:t>
            </a:r>
            <a:r>
              <a:rPr lang="ru-RU" altLang="ru-RU"/>
              <a:t> </a:t>
            </a:r>
            <a:r>
              <a:rPr lang="ru-RU" altLang="ru-RU" sz="2800" i="1">
                <a:solidFill>
                  <a:schemeClr val="folHlink"/>
                </a:solidFill>
              </a:rPr>
              <a:t> </a:t>
            </a:r>
          </a:p>
        </p:txBody>
      </p:sp>
      <p:graphicFrame>
        <p:nvGraphicFramePr>
          <p:cNvPr id="79928" name="Object 56"/>
          <p:cNvGraphicFramePr>
            <a:graphicFrameLocks noChangeAspect="1"/>
          </p:cNvGraphicFramePr>
          <p:nvPr/>
        </p:nvGraphicFramePr>
        <p:xfrm>
          <a:off x="323850" y="2852738"/>
          <a:ext cx="17732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Формула" r:id="rId6" imgW="571320" imgH="177480" progId="Equation.3">
                  <p:embed/>
                </p:oleObj>
              </mc:Choice>
              <mc:Fallback>
                <p:oleObj name="Формула" r:id="rId6" imgW="571320" imgH="177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1773238" cy="558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29" name="Object 57"/>
          <p:cNvGraphicFramePr>
            <a:graphicFrameLocks noChangeAspect="1"/>
          </p:cNvGraphicFramePr>
          <p:nvPr/>
        </p:nvGraphicFramePr>
        <p:xfrm>
          <a:off x="539750" y="3860800"/>
          <a:ext cx="102393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Формула" r:id="rId8" imgW="330120" imgH="393480" progId="Equation.3">
                  <p:embed/>
                </p:oleObj>
              </mc:Choice>
              <mc:Fallback>
                <p:oleObj name="Формула" r:id="rId8" imgW="33012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860800"/>
                        <a:ext cx="1023938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30" name="Object 58"/>
          <p:cNvGraphicFramePr>
            <a:graphicFrameLocks noChangeAspect="1"/>
          </p:cNvGraphicFramePr>
          <p:nvPr/>
        </p:nvGraphicFramePr>
        <p:xfrm>
          <a:off x="2411413" y="3068638"/>
          <a:ext cx="1497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Формула" r:id="rId10" imgW="482400" imgH="177480" progId="Equation.3">
                  <p:embed/>
                </p:oleObj>
              </mc:Choice>
              <mc:Fallback>
                <p:oleObj name="Формула" r:id="rId10" imgW="482400" imgH="1774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068638"/>
                        <a:ext cx="1497012" cy="558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31" name="Object 59"/>
          <p:cNvGraphicFramePr>
            <a:graphicFrameLocks noChangeAspect="1"/>
          </p:cNvGraphicFramePr>
          <p:nvPr/>
        </p:nvGraphicFramePr>
        <p:xfrm>
          <a:off x="539750" y="5373688"/>
          <a:ext cx="86677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Формула" r:id="rId12" imgW="279360" imgH="393480" progId="Equation.3">
                  <p:embed/>
                </p:oleObj>
              </mc:Choice>
              <mc:Fallback>
                <p:oleObj name="Формула" r:id="rId12" imgW="279360" imgH="393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866775" cy="12366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33" name="Object 61"/>
          <p:cNvGraphicFramePr>
            <a:graphicFrameLocks noChangeAspect="1"/>
          </p:cNvGraphicFramePr>
          <p:nvPr/>
        </p:nvGraphicFramePr>
        <p:xfrm>
          <a:off x="3492500" y="1700213"/>
          <a:ext cx="24304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Формула" r:id="rId14" imgW="583920" imgH="203040" progId="Equation.3">
                  <p:embed/>
                </p:oleObj>
              </mc:Choice>
              <mc:Fallback>
                <p:oleObj name="Формула" r:id="rId14" imgW="58392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700213"/>
                        <a:ext cx="2430463" cy="8556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7"/>
          <p:cNvGraphicFramePr>
            <a:graphicFrameLocks noChangeAspect="1"/>
          </p:cNvGraphicFramePr>
          <p:nvPr/>
        </p:nvGraphicFramePr>
        <p:xfrm>
          <a:off x="6443663" y="1412875"/>
          <a:ext cx="11811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Формула" r:id="rId16" imgW="380880" imgH="393480" progId="Equation.3">
                  <p:embed/>
                </p:oleObj>
              </mc:Choice>
              <mc:Fallback>
                <p:oleObj name="Формула" r:id="rId16" imgW="380880" imgH="39348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412875"/>
                        <a:ext cx="1181100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3779838" y="1052513"/>
            <a:ext cx="1912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i="1">
                <a:solidFill>
                  <a:srgbClr val="0000FF"/>
                </a:solidFill>
              </a:rPr>
              <a:t>Ответы</a:t>
            </a:r>
          </a:p>
        </p:txBody>
      </p:sp>
      <p:graphicFrame>
        <p:nvGraphicFramePr>
          <p:cNvPr id="79932" name="Object 60"/>
          <p:cNvGraphicFramePr>
            <a:graphicFrameLocks noChangeAspect="1"/>
          </p:cNvGraphicFramePr>
          <p:nvPr/>
        </p:nvGraphicFramePr>
        <p:xfrm>
          <a:off x="2195513" y="1557338"/>
          <a:ext cx="82708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Формула" r:id="rId18" imgW="266400" imgH="393480" progId="Equation.3">
                  <p:embed/>
                </p:oleObj>
              </mc:Choice>
              <mc:Fallback>
                <p:oleObj name="Формула" r:id="rId18" imgW="26640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57338"/>
                        <a:ext cx="827087" cy="12366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6" name="Picture 7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00438"/>
            <a:ext cx="2012950" cy="3170237"/>
          </a:xfrm>
          <a:prstGeom prst="rect">
            <a:avLst/>
          </a:prstGeom>
          <a:solidFill>
            <a:srgbClr val="FFFF99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60"/>
          <p:cNvGraphicFramePr>
            <a:graphicFrameLocks noChangeAspect="1"/>
          </p:cNvGraphicFramePr>
          <p:nvPr/>
        </p:nvGraphicFramePr>
        <p:xfrm>
          <a:off x="7910513" y="2636838"/>
          <a:ext cx="82708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Формула" r:id="rId21" imgW="266400" imgH="393480" progId="Equation.3">
                  <p:embed/>
                </p:oleObj>
              </mc:Choice>
              <mc:Fallback>
                <p:oleObj name="Формула" r:id="rId21" imgW="26640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2636838"/>
                        <a:ext cx="827087" cy="12366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9" name="Oval 73"/>
          <p:cNvSpPr>
            <a:spLocks noChangeArrowheads="1"/>
          </p:cNvSpPr>
          <p:nvPr/>
        </p:nvSpPr>
        <p:spPr bwMode="auto">
          <a:xfrm>
            <a:off x="1835150" y="3716338"/>
            <a:ext cx="4429125" cy="314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accent2"/>
                </a:solidFill>
              </a:rPr>
              <a:t>Чтобы найти </a:t>
            </a:r>
          </a:p>
          <a:p>
            <a:pPr algn="ctr"/>
            <a:r>
              <a:rPr lang="ru-RU" altLang="ru-RU" u="sng">
                <a:solidFill>
                  <a:schemeClr val="accent2"/>
                </a:solidFill>
              </a:rPr>
              <a:t>третью цифру </a:t>
            </a:r>
          </a:p>
          <a:p>
            <a:pPr algn="ctr"/>
            <a:r>
              <a:rPr lang="ru-RU" altLang="ru-RU" u="sng">
                <a:solidFill>
                  <a:schemeClr val="accent2"/>
                </a:solidFill>
              </a:rPr>
              <a:t>кода</a:t>
            </a:r>
            <a:r>
              <a:rPr lang="ru-RU" altLang="ru-RU">
                <a:solidFill>
                  <a:schemeClr val="accent2"/>
                </a:solidFill>
              </a:rPr>
              <a:t> посмотрите </a:t>
            </a:r>
          </a:p>
          <a:p>
            <a:pPr algn="ctr"/>
            <a:r>
              <a:rPr lang="ru-RU" altLang="ru-RU">
                <a:solidFill>
                  <a:schemeClr val="accent2"/>
                </a:solidFill>
              </a:rPr>
              <a:t>на числитель </a:t>
            </a:r>
          </a:p>
          <a:p>
            <a:pPr algn="ctr"/>
            <a:r>
              <a:rPr lang="ru-RU" altLang="ru-RU">
                <a:solidFill>
                  <a:schemeClr val="accent2"/>
                </a:solidFill>
              </a:rPr>
              <a:t>получившейся дроби </a:t>
            </a:r>
          </a:p>
          <a:p>
            <a:pPr algn="ctr"/>
            <a:r>
              <a:rPr lang="ru-RU" altLang="ru-RU">
                <a:solidFill>
                  <a:schemeClr val="accent2"/>
                </a:solidFill>
              </a:rPr>
              <a:t>9-го вопроса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 animBg="1"/>
      <p:bldP spid="41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95" name="Picture 55" descr="разветвление дор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91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7092" name="Picture 2" descr="E:\Фирсова\рисунки\tanzgiraffe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5259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3" name="Picture 2" descr="E:\Фирсова\рисунки\tanzgiraffe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52596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94" name="WordArt 56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400675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anose="020B0603020202020204" pitchFamily="34" charset="0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20713"/>
            <a:ext cx="4751387" cy="10810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642D"/>
                </a:solidFill>
              </a:rPr>
              <a:t>Летающий сапог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525" y="3068960"/>
            <a:ext cx="4273349" cy="378903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71550" y="2133600"/>
            <a:ext cx="3816350" cy="2016125"/>
          </a:xfrm>
          <a:prstGeom prst="wedgeRoundRectCallout">
            <a:avLst>
              <a:gd name="adj1" fmla="val 67304"/>
              <a:gd name="adj2" fmla="val 6034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могу помочь вам уйти от летающего сапога.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222">
            <a:off x="5868550" y="281075"/>
            <a:ext cx="3073167" cy="230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116013" y="18891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Четвертое испытание.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20713"/>
            <a:ext cx="4751387" cy="10810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642D"/>
                </a:solidFill>
              </a:rPr>
              <a:t>Летающий сапог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530" y="2926085"/>
            <a:ext cx="3995549" cy="378903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1619250" y="1700213"/>
            <a:ext cx="3527425" cy="1657350"/>
          </a:xfrm>
          <a:prstGeom prst="wedgeRoundRectCallout">
            <a:avLst>
              <a:gd name="adj1" fmla="val 86588"/>
              <a:gd name="adj2" fmla="val 89366"/>
              <a:gd name="adj3" fmla="val 16667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CFFCC"/>
                </a:solidFill>
              </a:rPr>
              <a:t>1. Найдите пары равных дробей :</a:t>
            </a:r>
            <a:endParaRPr lang="ru-RU" altLang="ru-RU" sz="2800">
              <a:solidFill>
                <a:srgbClr val="CCFFCC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222">
            <a:off x="5868550" y="281075"/>
            <a:ext cx="3073167" cy="230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116013" y="18891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Четвертое испытание.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0" y="32337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Формула" r:id="rId6" imgW="152334" imgH="393529" progId="Equation.3">
                  <p:embed/>
                </p:oleObj>
              </mc:Choice>
              <mc:Fallback>
                <p:oleObj name="Формула" r:id="rId6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33738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0" y="32337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Формула" r:id="rId8" imgW="152334" imgH="393529" progId="Equation.3">
                  <p:embed/>
                </p:oleObj>
              </mc:Choice>
              <mc:Fallback>
                <p:oleObj name="Формула" r:id="rId8" imgW="152334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33738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26" name="Object 9"/>
          <p:cNvGraphicFramePr>
            <a:graphicFrameLocks noChangeAspect="1"/>
          </p:cNvGraphicFramePr>
          <p:nvPr/>
        </p:nvGraphicFramePr>
        <p:xfrm>
          <a:off x="395288" y="3644900"/>
          <a:ext cx="827087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Формула" r:id="rId9" imgW="266400" imgH="393480" progId="Equation.3">
                  <p:embed/>
                </p:oleObj>
              </mc:Choice>
              <mc:Fallback>
                <p:oleObj name="Формула" r:id="rId9" imgW="2664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827087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987675" y="3644900"/>
          <a:ext cx="825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Формула" r:id="rId11" imgW="266400" imgH="393480" progId="Equation.3">
                  <p:embed/>
                </p:oleObj>
              </mc:Choice>
              <mc:Fallback>
                <p:oleObj name="Формула" r:id="rId11" imgW="2664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644900"/>
                        <a:ext cx="825500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763713" y="3644900"/>
          <a:ext cx="70802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Формула" r:id="rId13" imgW="228600" imgH="393480" progId="Equation.3">
                  <p:embed/>
                </p:oleObj>
              </mc:Choice>
              <mc:Fallback>
                <p:oleObj name="Формула" r:id="rId13" imgW="2286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644900"/>
                        <a:ext cx="708025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284663" y="3644900"/>
          <a:ext cx="70961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Формула" r:id="rId15" imgW="228600" imgH="393480" progId="Equation.3">
                  <p:embed/>
                </p:oleObj>
              </mc:Choice>
              <mc:Fallback>
                <p:oleObj name="Формула" r:id="rId15" imgW="2286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644900"/>
                        <a:ext cx="709612" cy="1236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4 C 0.00573 -0.02755 0.00486 -0.02199 -0.00017 -0.08334 C -0.00035 -0.08611 -0.00399 -0.08565 -0.00573 -0.08704 C -0.01111 -0.09144 -0.01701 -0.0956 -0.02257 -0.09884 C -0.02517 -0.1007 -0.02847 -0.1007 -0.03107 -0.10301 C -0.03837 -0.10996 -0.04757 -0.10926 -0.05625 -0.11088 C -0.07812 -0.11551 -0.09878 -0.12477 -0.12066 -0.12871 C -0.17604 -0.12801 -0.23125 -0.12963 -0.28628 -0.12685 C -0.28958 -0.12662 -0.29462 -0.11875 -0.29462 -0.11852 C -0.29566 -0.11459 -0.29774 -0.11111 -0.29878 -0.10672 C -0.29965 -0.10347 -0.29948 -0.09884 -0.30017 -0.09514 C -0.30364 -0.07593 -0.30937 -0.05741 -0.31423 -0.03959 C -0.31666 -0.02986 -0.32014 -0.02222 -0.32413 -0.01366 C -0.325 -0.01181 -0.32535 -0.00857 -0.32691 -0.00764 C -0.33628 -0.00347 -0.33264 -0.00579 -0.33802 -0.00162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-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04 C 0.00625 0.0118 0.00764 0.01366 0.01059 -0.00139 C 0.0118 -0.00834 0.01458 -0.02222 0.01458 -0.02199 C 0.01562 -0.03426 0.01666 -0.04213 0.01979 -0.05255 C 0.02135 -0.05718 0.02413 -0.06111 0.02517 -0.06621 C 0.02847 -0.08287 0.02552 -0.07755 0.03194 -0.08496 C 0.03507 -0.0963 0.04514 -0.11783 0.05191 -0.12176 C 0.06007 -0.13588 0.06753 -0.14352 0.07864 -0.14699 C 0.12708 -0.14491 0.16909 -0.13889 0.21475 -0.1125 C 0.21805 -0.10417 0.22118 -0.10347 0.22534 -0.0963 C 0.23021 -0.07616 0.23698 -0.03172 0.22812 -0.01297 C 0.225 -0.00602 0.21979 -0.00787 0.21614 -0.00139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20713"/>
            <a:ext cx="4751387" cy="10810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642D"/>
                </a:solidFill>
              </a:rPr>
              <a:t>Летающий сапог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525" y="3068960"/>
            <a:ext cx="4273349" cy="378903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258888" y="1844675"/>
            <a:ext cx="3816350" cy="2016125"/>
          </a:xfrm>
          <a:prstGeom prst="wedgeRoundRectCallout">
            <a:avLst>
              <a:gd name="adj1" fmla="val 67304"/>
              <a:gd name="adj2" fmla="val 6034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CFFCC"/>
                </a:solidFill>
              </a:rPr>
              <a:t>2. Запишите 2 дроби, равные данной </a:t>
            </a:r>
            <a:endParaRPr lang="ru-RU" altLang="ru-RU">
              <a:solidFill>
                <a:srgbClr val="CCFFCC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222">
            <a:off x="5868550" y="281075"/>
            <a:ext cx="3073167" cy="230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116013" y="18891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Четвертое испытание.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2003425" y="4076700"/>
          <a:ext cx="2111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Формула" r:id="rId6" imgW="812520" imgH="431640" progId="Equation.3">
                  <p:embed/>
                </p:oleObj>
              </mc:Choice>
              <mc:Fallback>
                <p:oleObj name="Формула" r:id="rId6" imgW="81252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4076700"/>
                        <a:ext cx="2111375" cy="1295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627313" y="40767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25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92500" y="47244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/>
      <p:bldP spid="850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620713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6600"/>
                </a:solidFill>
              </a:rPr>
              <a:t>   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6448425" cy="309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Здравствуй друг! 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Здравствуй брат!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   Нашей встрече каждый рад!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   Здравствуй мир! Здравствуй век! 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Здравствуй, добрый человек!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20713"/>
            <a:ext cx="4751387" cy="10810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642D"/>
                </a:solidFill>
              </a:rPr>
              <a:t>Летающий сапог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525" y="3068960"/>
            <a:ext cx="4273349" cy="378903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971550" y="2133600"/>
            <a:ext cx="3816350" cy="2663825"/>
          </a:xfrm>
          <a:prstGeom prst="wedgeRoundRectCallout">
            <a:avLst>
              <a:gd name="adj1" fmla="val 67306"/>
              <a:gd name="adj2" fmla="val 33491"/>
              <a:gd name="adj3" fmla="val 16667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chemeClr val="accent1"/>
                </a:solidFill>
              </a:rPr>
              <a:t>Четвертую цифру</a:t>
            </a:r>
            <a:r>
              <a:rPr lang="ru-RU" altLang="ru-RU" sz="2800" b="1">
                <a:solidFill>
                  <a:schemeClr val="accent1"/>
                </a:solidFill>
              </a:rPr>
              <a:t> </a:t>
            </a:r>
            <a:r>
              <a:rPr lang="ru-RU" altLang="ru-RU" sz="2800" b="1" u="sng">
                <a:solidFill>
                  <a:schemeClr val="accent1"/>
                </a:solidFill>
              </a:rPr>
              <a:t>кода</a:t>
            </a:r>
            <a:r>
              <a:rPr lang="ru-RU" altLang="ru-RU" sz="2800" b="1">
                <a:solidFill>
                  <a:schemeClr val="accent1"/>
                </a:solidFill>
              </a:rPr>
              <a:t> найдёте, уменьшив знаменатель последней дроби в 30 раз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222">
            <a:off x="5868550" y="281075"/>
            <a:ext cx="3073167" cy="230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116013" y="18891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Четвертое испытание.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970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9700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74"/>
          <p:cNvSpPr>
            <a:spLocks noChangeArrowheads="1"/>
          </p:cNvSpPr>
          <p:nvPr/>
        </p:nvSpPr>
        <p:spPr bwMode="auto">
          <a:xfrm>
            <a:off x="2843213" y="0"/>
            <a:ext cx="340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660033"/>
                </a:solidFill>
              </a:rPr>
              <a:t>Пятое испытание</a:t>
            </a:r>
            <a:r>
              <a:rPr lang="ru-RU" altLang="ru-RU" sz="1800" b="1"/>
              <a:t>.</a:t>
            </a:r>
            <a:r>
              <a:rPr lang="ru-RU" altLang="ru-RU" sz="1800"/>
              <a:t> </a:t>
            </a:r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 rot="-5938975">
            <a:off x="3445669" y="3186906"/>
            <a:ext cx="2160588" cy="2644775"/>
          </a:xfrm>
          <a:prstGeom prst="wedgeRoundRectCallout">
            <a:avLst>
              <a:gd name="adj1" fmla="val 21912"/>
              <a:gd name="adj2" fmla="val 85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660066"/>
                </a:solidFill>
              </a:rPr>
              <a:t>«Мало иметь хороший ум, главное – хорошо его применить»</a:t>
            </a:r>
            <a:r>
              <a:rPr lang="ru-RU" altLang="ru-RU" sz="1800">
                <a:solidFill>
                  <a:srgbClr val="660066"/>
                </a:solidFill>
              </a:rPr>
              <a:t> </a:t>
            </a:r>
          </a:p>
          <a:p>
            <a:pPr algn="ctr" eaLnBrk="1" hangingPunct="1"/>
            <a:endParaRPr lang="ru-RU" altLang="ru-RU" sz="1800"/>
          </a:p>
        </p:txBody>
      </p:sp>
      <p:pic>
        <p:nvPicPr>
          <p:cNvPr id="29753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687763"/>
            <a:ext cx="2012950" cy="317023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53"/>
          <p:cNvSpPr>
            <a:spLocks noChangeArrowheads="1"/>
          </p:cNvSpPr>
          <p:nvPr/>
        </p:nvSpPr>
        <p:spPr bwMode="auto">
          <a:xfrm>
            <a:off x="962025" y="658813"/>
            <a:ext cx="6889750" cy="57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/>
              <a:t>Какая часть фигуры закрашена?</a:t>
            </a:r>
            <a:r>
              <a:rPr lang="ru-RU" altLang="ru-RU"/>
              <a:t> </a:t>
            </a:r>
          </a:p>
        </p:txBody>
      </p:sp>
      <p:sp>
        <p:nvSpPr>
          <p:cNvPr id="8207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08" name="Rectangle 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2" name="Group 611"/>
          <p:cNvGraphicFramePr>
            <a:graphicFrameLocks noGrp="1"/>
          </p:cNvGraphicFramePr>
          <p:nvPr>
            <p:ph sz="half" idx="1"/>
          </p:nvPr>
        </p:nvGraphicFramePr>
        <p:xfrm>
          <a:off x="395288" y="1268413"/>
          <a:ext cx="8424862" cy="2462212"/>
        </p:xfrm>
        <a:graphic>
          <a:graphicData uri="http://schemas.openxmlformats.org/drawingml/2006/table">
            <a:tbl>
              <a:tblPr/>
              <a:tblGrid>
                <a:gridCol w="14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Е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9" name="Rectangle 111"/>
          <p:cNvSpPr>
            <a:spLocks noChangeArrowheads="1"/>
          </p:cNvSpPr>
          <p:nvPr/>
        </p:nvSpPr>
        <p:spPr bwMode="auto">
          <a:xfrm>
            <a:off x="2843213" y="260350"/>
            <a:ext cx="340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660033"/>
                </a:solidFill>
              </a:rPr>
              <a:t>Пятое испытание</a:t>
            </a:r>
            <a:r>
              <a:rPr lang="ru-RU" altLang="ru-RU" sz="1800" b="1"/>
              <a:t>.</a:t>
            </a:r>
            <a:r>
              <a:rPr lang="ru-RU" altLang="ru-RU" sz="1800"/>
              <a:t> </a:t>
            </a:r>
          </a:p>
        </p:txBody>
      </p:sp>
      <p:sp>
        <p:nvSpPr>
          <p:cNvPr id="8240" name="Rectangle 1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1" name="Rectangle 34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2" name="Rectangle 34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3" name="Rectangle 35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4" name="Rectangle 35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5" name="Rectangle 3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6" name="Rectangle 4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47" name="Rectangle 417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81492" name="Group 596"/>
          <p:cNvGraphicFramePr>
            <a:graphicFrameLocks noGrp="1"/>
          </p:cNvGraphicFramePr>
          <p:nvPr>
            <p:ph sz="half" idx="2"/>
          </p:nvPr>
        </p:nvGraphicFramePr>
        <p:xfrm>
          <a:off x="514350" y="4365625"/>
          <a:ext cx="3938588" cy="1655763"/>
        </p:xfrm>
        <a:graphic>
          <a:graphicData uri="http://schemas.openxmlformats.org/drawingml/2006/table">
            <a:tbl>
              <a:tblPr/>
              <a:tblGrid>
                <a:gridCol w="2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73" name="Picture 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334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4" name="Rectangle 488"/>
          <p:cNvSpPr>
            <a:spLocks noChangeArrowheads="1"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4" name="Object 487"/>
          <p:cNvGraphicFramePr>
            <a:graphicFrameLocks noChangeAspect="1"/>
          </p:cNvGraphicFramePr>
          <p:nvPr/>
        </p:nvGraphicFramePr>
        <p:xfrm>
          <a:off x="2124075" y="1341438"/>
          <a:ext cx="8286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Точечный рисунок" r:id="rId4" imgW="2095793" imgH="2152951" progId="PBrush">
                  <p:embed/>
                </p:oleObj>
              </mc:Choice>
              <mc:Fallback>
                <p:oleObj name="Точечный рисунок" r:id="rId4" imgW="2095793" imgH="2152951" progId="PBrush">
                  <p:embed/>
                  <p:pic>
                    <p:nvPicPr>
                      <p:cNvPr id="0" name="Object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41438"/>
                        <a:ext cx="8286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5" name="Rectangle 490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5" name="Object 489"/>
          <p:cNvGraphicFramePr>
            <a:graphicFrameLocks noChangeAspect="1"/>
          </p:cNvGraphicFramePr>
          <p:nvPr/>
        </p:nvGraphicFramePr>
        <p:xfrm>
          <a:off x="3419475" y="1341438"/>
          <a:ext cx="9937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Точечный рисунок" r:id="rId6" imgW="2314286" imgH="1371429" progId="PBrush">
                  <p:embed/>
                </p:oleObj>
              </mc:Choice>
              <mc:Fallback>
                <p:oleObj name="Точечный рисунок" r:id="rId6" imgW="2314286" imgH="1371429" progId="PBrush">
                  <p:embed/>
                  <p:pic>
                    <p:nvPicPr>
                      <p:cNvPr id="0" name="Object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41438"/>
                        <a:ext cx="9937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6" name="Rectangle 492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6" name="Object 491"/>
          <p:cNvGraphicFramePr>
            <a:graphicFrameLocks noChangeAspect="1"/>
          </p:cNvGraphicFramePr>
          <p:nvPr/>
        </p:nvGraphicFramePr>
        <p:xfrm>
          <a:off x="4932363" y="1341438"/>
          <a:ext cx="7143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Точечный рисунок" r:id="rId8" imgW="1190476" imgH="1209524" progId="PBrush">
                  <p:embed/>
                </p:oleObj>
              </mc:Choice>
              <mc:Fallback>
                <p:oleObj name="Точечный рисунок" r:id="rId8" imgW="1190476" imgH="1209524" progId="PBrush">
                  <p:embed/>
                  <p:pic>
                    <p:nvPicPr>
                      <p:cNvPr id="0" name="Object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7143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7" name="Rectangle 49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7" name="Object 493"/>
          <p:cNvGraphicFramePr>
            <a:graphicFrameLocks noChangeAspect="1"/>
          </p:cNvGraphicFramePr>
          <p:nvPr/>
        </p:nvGraphicFramePr>
        <p:xfrm>
          <a:off x="6300788" y="1341438"/>
          <a:ext cx="8096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Точечный рисунок" r:id="rId10" imgW="1924319" imgH="1895238" progId="PBrush">
                  <p:embed/>
                </p:oleObj>
              </mc:Choice>
              <mc:Fallback>
                <p:oleObj name="Точечный рисунок" r:id="rId10" imgW="1924319" imgH="1895238" progId="PBrush">
                  <p:embed/>
                  <p:pic>
                    <p:nvPicPr>
                      <p:cNvPr id="0" name="Object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341438"/>
                        <a:ext cx="8096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8" name="Rectangle 496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8" name="Object 495"/>
          <p:cNvGraphicFramePr>
            <a:graphicFrameLocks noChangeAspect="1"/>
          </p:cNvGraphicFramePr>
          <p:nvPr/>
        </p:nvGraphicFramePr>
        <p:xfrm>
          <a:off x="7667625" y="1341438"/>
          <a:ext cx="9366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Точечный рисунок" r:id="rId12" imgW="2010056" imgH="2314286" progId="PBrush">
                  <p:embed/>
                </p:oleObj>
              </mc:Choice>
              <mc:Fallback>
                <p:oleObj name="Точечный рисунок" r:id="rId12" imgW="2010056" imgH="2314286" progId="PBrush">
                  <p:embed/>
                  <p:pic>
                    <p:nvPicPr>
                      <p:cNvPr id="0" name="Object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341438"/>
                        <a:ext cx="936625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9" name="Rectangle 59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9" name="Object 597"/>
          <p:cNvGraphicFramePr>
            <a:graphicFrameLocks noChangeAspect="1"/>
          </p:cNvGraphicFramePr>
          <p:nvPr/>
        </p:nvGraphicFramePr>
        <p:xfrm>
          <a:off x="827088" y="4437063"/>
          <a:ext cx="354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Формула" r:id="rId14" imgW="152334" imgH="393529" progId="Equation.3">
                  <p:embed/>
                </p:oleObj>
              </mc:Choice>
              <mc:Fallback>
                <p:oleObj name="Формула" r:id="rId14" imgW="152334" imgH="393529" progId="Equation.3">
                  <p:embed/>
                  <p:pic>
                    <p:nvPicPr>
                      <p:cNvPr id="0" name="Object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3540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0" name="Rectangle 60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0" name="Object 599"/>
          <p:cNvGraphicFramePr>
            <a:graphicFrameLocks noChangeAspect="1"/>
          </p:cNvGraphicFramePr>
          <p:nvPr/>
        </p:nvGraphicFramePr>
        <p:xfrm>
          <a:off x="1403350" y="4365625"/>
          <a:ext cx="2905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Object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65625"/>
                        <a:ext cx="29051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1" name="Rectangle 60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1" name="Object 601"/>
          <p:cNvGraphicFramePr>
            <a:graphicFrameLocks noChangeAspect="1"/>
          </p:cNvGraphicFramePr>
          <p:nvPr/>
        </p:nvGraphicFramePr>
        <p:xfrm>
          <a:off x="1979613" y="4365625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Формула" r:id="rId18" imgW="152334" imgH="393529" progId="Equation.3">
                  <p:embed/>
                </p:oleObj>
              </mc:Choice>
              <mc:Fallback>
                <p:oleObj name="Формула" r:id="rId18" imgW="152334" imgH="393529" progId="Equation.3">
                  <p:embed/>
                  <p:pic>
                    <p:nvPicPr>
                      <p:cNvPr id="0" name="Object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365625"/>
                        <a:ext cx="336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2" name="Rectangle 60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2" name="Object 603"/>
          <p:cNvGraphicFramePr>
            <a:graphicFrameLocks noChangeAspect="1"/>
          </p:cNvGraphicFramePr>
          <p:nvPr/>
        </p:nvGraphicFramePr>
        <p:xfrm>
          <a:off x="2627313" y="4437063"/>
          <a:ext cx="36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Формула" r:id="rId20" imgW="203112" imgH="393529" progId="Equation.3">
                  <p:embed/>
                </p:oleObj>
              </mc:Choice>
              <mc:Fallback>
                <p:oleObj name="Формула" r:id="rId20" imgW="203112" imgH="393529" progId="Equation.3">
                  <p:embed/>
                  <p:pic>
                    <p:nvPicPr>
                      <p:cNvPr id="0" name="Object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437063"/>
                        <a:ext cx="3698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3" name="Rectangle 60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3" name="Object 605"/>
          <p:cNvGraphicFramePr>
            <a:graphicFrameLocks noChangeAspect="1"/>
          </p:cNvGraphicFramePr>
          <p:nvPr/>
        </p:nvGraphicFramePr>
        <p:xfrm>
          <a:off x="3276600" y="4437063"/>
          <a:ext cx="263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Формула" r:id="rId22" imgW="139639" imgH="393529" progId="Equation.3">
                  <p:embed/>
                </p:oleObj>
              </mc:Choice>
              <mc:Fallback>
                <p:oleObj name="Формула" r:id="rId22" imgW="139639" imgH="393529" progId="Equation.3">
                  <p:embed/>
                  <p:pic>
                    <p:nvPicPr>
                      <p:cNvPr id="0" name="Object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37063"/>
                        <a:ext cx="2635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" name="Rectangle 60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4" name="Object 607"/>
          <p:cNvGraphicFramePr>
            <a:graphicFrameLocks noChangeAspect="1"/>
          </p:cNvGraphicFramePr>
          <p:nvPr/>
        </p:nvGraphicFramePr>
        <p:xfrm>
          <a:off x="3851275" y="4437063"/>
          <a:ext cx="406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Формула" r:id="rId24" imgW="203112" imgH="393529" progId="Equation.3">
                  <p:embed/>
                </p:oleObj>
              </mc:Choice>
              <mc:Fallback>
                <p:oleObj name="Формула" r:id="rId24" imgW="203112" imgH="393529" progId="Equation.3">
                  <p:embed/>
                  <p:pic>
                    <p:nvPicPr>
                      <p:cNvPr id="0" name="Object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437063"/>
                        <a:ext cx="4064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53"/>
          <p:cNvSpPr>
            <a:spLocks noChangeArrowheads="1"/>
          </p:cNvSpPr>
          <p:nvPr/>
        </p:nvSpPr>
        <p:spPr bwMode="auto">
          <a:xfrm>
            <a:off x="962025" y="658813"/>
            <a:ext cx="6889750" cy="57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/>
              <a:t>Какая часть фигуры закрашена?</a:t>
            </a:r>
            <a:r>
              <a:rPr lang="ru-RU" altLang="ru-RU"/>
              <a:t> </a:t>
            </a:r>
          </a:p>
        </p:txBody>
      </p:sp>
      <p:sp>
        <p:nvSpPr>
          <p:cNvPr id="9236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37" name="Rectangle 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141317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395288" y="1268413"/>
          <a:ext cx="8424862" cy="2462212"/>
        </p:xfrm>
        <a:graphic>
          <a:graphicData uri="http://schemas.openxmlformats.org/drawingml/2006/table">
            <a:tbl>
              <a:tblPr/>
              <a:tblGrid>
                <a:gridCol w="14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Е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68" name="Rectangle 111"/>
          <p:cNvSpPr>
            <a:spLocks noChangeArrowheads="1"/>
          </p:cNvSpPr>
          <p:nvPr/>
        </p:nvSpPr>
        <p:spPr bwMode="auto">
          <a:xfrm>
            <a:off x="2843213" y="260350"/>
            <a:ext cx="340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660033"/>
                </a:solidFill>
              </a:rPr>
              <a:t>Пятое испытание</a:t>
            </a:r>
            <a:r>
              <a:rPr lang="ru-RU" altLang="ru-RU" sz="1800" b="1"/>
              <a:t>.</a:t>
            </a:r>
            <a:r>
              <a:rPr lang="ru-RU" altLang="ru-RU" sz="1800"/>
              <a:t> </a:t>
            </a:r>
          </a:p>
        </p:txBody>
      </p:sp>
      <p:sp>
        <p:nvSpPr>
          <p:cNvPr id="9269" name="Rectangle 1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0" name="Rectangle 34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1" name="Rectangle 34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2" name="Rectangle 35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3" name="Rectangle 35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4" name="Rectangle 3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5" name="Rectangle 4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9276" name="Rectangle 417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141356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514350" y="4365625"/>
          <a:ext cx="3938588" cy="1655763"/>
        </p:xfrm>
        <a:graphic>
          <a:graphicData uri="http://schemas.openxmlformats.org/drawingml/2006/table">
            <a:tbl>
              <a:tblPr/>
              <a:tblGrid>
                <a:gridCol w="2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Е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302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334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3" name="Rectangle 70"/>
          <p:cNvSpPr>
            <a:spLocks noChangeArrowheads="1"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18" name="Object 71"/>
          <p:cNvGraphicFramePr>
            <a:graphicFrameLocks noChangeAspect="1"/>
          </p:cNvGraphicFramePr>
          <p:nvPr/>
        </p:nvGraphicFramePr>
        <p:xfrm>
          <a:off x="2124075" y="1341438"/>
          <a:ext cx="8286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Точечный рисунок" r:id="rId4" imgW="2095793" imgH="2152951" progId="PBrush">
                  <p:embed/>
                </p:oleObj>
              </mc:Choice>
              <mc:Fallback>
                <p:oleObj name="Точечный рисунок" r:id="rId4" imgW="2095793" imgH="2152951" progId="PBrush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41438"/>
                        <a:ext cx="8286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4" name="Rectangle 7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19" name="Object 73"/>
          <p:cNvGraphicFramePr>
            <a:graphicFrameLocks noChangeAspect="1"/>
          </p:cNvGraphicFramePr>
          <p:nvPr/>
        </p:nvGraphicFramePr>
        <p:xfrm>
          <a:off x="3419475" y="1341438"/>
          <a:ext cx="9937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Точечный рисунок" r:id="rId6" imgW="2314286" imgH="1371429" progId="PBrush">
                  <p:embed/>
                </p:oleObj>
              </mc:Choice>
              <mc:Fallback>
                <p:oleObj name="Точечный рисунок" r:id="rId6" imgW="2314286" imgH="1371429" progId="PBrush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41438"/>
                        <a:ext cx="9937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5" name="Rectangle 74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0" name="Object 75"/>
          <p:cNvGraphicFramePr>
            <a:graphicFrameLocks noChangeAspect="1"/>
          </p:cNvGraphicFramePr>
          <p:nvPr/>
        </p:nvGraphicFramePr>
        <p:xfrm>
          <a:off x="4932363" y="1341438"/>
          <a:ext cx="7143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Точечный рисунок" r:id="rId8" imgW="1190476" imgH="1209524" progId="PBrush">
                  <p:embed/>
                </p:oleObj>
              </mc:Choice>
              <mc:Fallback>
                <p:oleObj name="Точечный рисунок" r:id="rId8" imgW="1190476" imgH="1209524" progId="PBrush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7143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6" name="Rectangle 76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1" name="Object 77"/>
          <p:cNvGraphicFramePr>
            <a:graphicFrameLocks noChangeAspect="1"/>
          </p:cNvGraphicFramePr>
          <p:nvPr/>
        </p:nvGraphicFramePr>
        <p:xfrm>
          <a:off x="6300788" y="1341438"/>
          <a:ext cx="8096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Точечный рисунок" r:id="rId10" imgW="1924319" imgH="1895238" progId="PBrush">
                  <p:embed/>
                </p:oleObj>
              </mc:Choice>
              <mc:Fallback>
                <p:oleObj name="Точечный рисунок" r:id="rId10" imgW="1924319" imgH="1895238" progId="PBrush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341438"/>
                        <a:ext cx="8096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7" name="Rectangle 78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2" name="Object 79"/>
          <p:cNvGraphicFramePr>
            <a:graphicFrameLocks noChangeAspect="1"/>
          </p:cNvGraphicFramePr>
          <p:nvPr/>
        </p:nvGraphicFramePr>
        <p:xfrm>
          <a:off x="7667625" y="1341438"/>
          <a:ext cx="9366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Точечный рисунок" r:id="rId12" imgW="2010056" imgH="2314286" progId="PBrush">
                  <p:embed/>
                </p:oleObj>
              </mc:Choice>
              <mc:Fallback>
                <p:oleObj name="Точечный рисунок" r:id="rId12" imgW="2010056" imgH="2314286" progId="PBrush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341438"/>
                        <a:ext cx="936625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" name="Rectangle 8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3" name="Object 81"/>
          <p:cNvGraphicFramePr>
            <a:graphicFrameLocks noChangeAspect="1"/>
          </p:cNvGraphicFramePr>
          <p:nvPr/>
        </p:nvGraphicFramePr>
        <p:xfrm>
          <a:off x="827088" y="4437063"/>
          <a:ext cx="354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Формула" r:id="rId14" imgW="152334" imgH="393529" progId="Equation.3">
                  <p:embed/>
                </p:oleObj>
              </mc:Choice>
              <mc:Fallback>
                <p:oleObj name="Формула" r:id="rId14" imgW="152334" imgH="393529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3540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9" name="Rectangle 8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4" name="Object 83"/>
          <p:cNvGraphicFramePr>
            <a:graphicFrameLocks noChangeAspect="1"/>
          </p:cNvGraphicFramePr>
          <p:nvPr/>
        </p:nvGraphicFramePr>
        <p:xfrm>
          <a:off x="1403350" y="4365625"/>
          <a:ext cx="2905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65625"/>
                        <a:ext cx="29051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0" name="Rectangle 8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5" name="Object 85"/>
          <p:cNvGraphicFramePr>
            <a:graphicFrameLocks noChangeAspect="1"/>
          </p:cNvGraphicFramePr>
          <p:nvPr/>
        </p:nvGraphicFramePr>
        <p:xfrm>
          <a:off x="1979613" y="4365625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Формула" r:id="rId18" imgW="152334" imgH="393529" progId="Equation.3">
                  <p:embed/>
                </p:oleObj>
              </mc:Choice>
              <mc:Fallback>
                <p:oleObj name="Формула" r:id="rId18" imgW="152334" imgH="393529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365625"/>
                        <a:ext cx="336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1" name="Rectangle 8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6" name="Object 87"/>
          <p:cNvGraphicFramePr>
            <a:graphicFrameLocks noChangeAspect="1"/>
          </p:cNvGraphicFramePr>
          <p:nvPr/>
        </p:nvGraphicFramePr>
        <p:xfrm>
          <a:off x="2627313" y="4437063"/>
          <a:ext cx="36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Формула" r:id="rId20" imgW="203112" imgH="393529" progId="Equation.3">
                  <p:embed/>
                </p:oleObj>
              </mc:Choice>
              <mc:Fallback>
                <p:oleObj name="Формула" r:id="rId20" imgW="203112" imgH="393529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437063"/>
                        <a:ext cx="3698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2" name="Rectangle 8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7" name="Object 89"/>
          <p:cNvGraphicFramePr>
            <a:graphicFrameLocks noChangeAspect="1"/>
          </p:cNvGraphicFramePr>
          <p:nvPr/>
        </p:nvGraphicFramePr>
        <p:xfrm>
          <a:off x="3276600" y="4437063"/>
          <a:ext cx="263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Формула" r:id="rId22" imgW="139639" imgH="393529" progId="Equation.3">
                  <p:embed/>
                </p:oleObj>
              </mc:Choice>
              <mc:Fallback>
                <p:oleObj name="Формула" r:id="rId22" imgW="139639" imgH="393529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37063"/>
                        <a:ext cx="2635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3" name="Rectangle 9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28" name="Object 91"/>
          <p:cNvGraphicFramePr>
            <a:graphicFrameLocks noChangeAspect="1"/>
          </p:cNvGraphicFramePr>
          <p:nvPr/>
        </p:nvGraphicFramePr>
        <p:xfrm>
          <a:off x="3851275" y="4437063"/>
          <a:ext cx="406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Формула" r:id="rId24" imgW="203112" imgH="393529" progId="Equation.3">
                  <p:embed/>
                </p:oleObj>
              </mc:Choice>
              <mc:Fallback>
                <p:oleObj name="Формула" r:id="rId24" imgW="203112" imgH="393529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437063"/>
                        <a:ext cx="4064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4" name="Picture 145" descr="i?id=ce786cb446d4ba2749d1914d26fb67fc&amp;n=33&amp;h=215&amp;w=26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5590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9" name="Object 93"/>
          <p:cNvGraphicFramePr>
            <a:graphicFrameLocks noChangeAspect="1"/>
          </p:cNvGraphicFramePr>
          <p:nvPr/>
        </p:nvGraphicFramePr>
        <p:xfrm>
          <a:off x="900113" y="2420938"/>
          <a:ext cx="504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Формула" r:id="rId27" imgW="152334" imgH="393529" progId="Equation.3">
                  <p:embed/>
                </p:oleObj>
              </mc:Choice>
              <mc:Fallback>
                <p:oleObj name="Формула" r:id="rId27" imgW="152334" imgH="393529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20938"/>
                        <a:ext cx="5048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94"/>
          <p:cNvGraphicFramePr>
            <a:graphicFrameLocks noChangeAspect="1"/>
          </p:cNvGraphicFramePr>
          <p:nvPr/>
        </p:nvGraphicFramePr>
        <p:xfrm>
          <a:off x="3708400" y="2420938"/>
          <a:ext cx="4318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Формула" r:id="rId28" imgW="139639" imgH="393529" progId="Equation.3">
                  <p:embed/>
                </p:oleObj>
              </mc:Choice>
              <mc:Fallback>
                <p:oleObj name="Формула" r:id="rId28" imgW="139639" imgH="393529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20938"/>
                        <a:ext cx="4318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95"/>
          <p:cNvGraphicFramePr>
            <a:graphicFrameLocks noChangeAspect="1"/>
          </p:cNvGraphicFramePr>
          <p:nvPr/>
        </p:nvGraphicFramePr>
        <p:xfrm>
          <a:off x="2411413" y="2349500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Формула" r:id="rId29" imgW="152334" imgH="393529" progId="Equation.3">
                  <p:embed/>
                </p:oleObj>
              </mc:Choice>
              <mc:Fallback>
                <p:oleObj name="Формула" r:id="rId29" imgW="152334" imgH="393529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349500"/>
                        <a:ext cx="336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99"/>
          <p:cNvGraphicFramePr>
            <a:graphicFrameLocks noChangeAspect="1"/>
          </p:cNvGraphicFramePr>
          <p:nvPr/>
        </p:nvGraphicFramePr>
        <p:xfrm>
          <a:off x="6516688" y="2420938"/>
          <a:ext cx="36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Формула" r:id="rId30" imgW="203112" imgH="393529" progId="Equation.3">
                  <p:embed/>
                </p:oleObj>
              </mc:Choice>
              <mc:Fallback>
                <p:oleObj name="Формула" r:id="rId30" imgW="203112" imgH="393529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420938"/>
                        <a:ext cx="3698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00"/>
          <p:cNvGraphicFramePr>
            <a:graphicFrameLocks noChangeAspect="1"/>
          </p:cNvGraphicFramePr>
          <p:nvPr/>
        </p:nvGraphicFramePr>
        <p:xfrm>
          <a:off x="5148263" y="2420938"/>
          <a:ext cx="263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Формула" r:id="rId31" imgW="139639" imgH="393529" progId="Equation.3">
                  <p:embed/>
                </p:oleObj>
              </mc:Choice>
              <mc:Fallback>
                <p:oleObj name="Формула" r:id="rId31" imgW="139639" imgH="393529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20938"/>
                        <a:ext cx="2635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01"/>
          <p:cNvGraphicFramePr>
            <a:graphicFrameLocks noChangeAspect="1"/>
          </p:cNvGraphicFramePr>
          <p:nvPr/>
        </p:nvGraphicFramePr>
        <p:xfrm>
          <a:off x="7956550" y="2349500"/>
          <a:ext cx="406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Формула" r:id="rId32" imgW="203112" imgH="393529" progId="Equation.3">
                  <p:embed/>
                </p:oleObj>
              </mc:Choice>
              <mc:Fallback>
                <p:oleObj name="Формула" r:id="rId32" imgW="203112" imgH="393529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349500"/>
                        <a:ext cx="406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" name="Oval 102"/>
          <p:cNvSpPr>
            <a:spLocks noChangeArrowheads="1"/>
          </p:cNvSpPr>
          <p:nvPr/>
        </p:nvSpPr>
        <p:spPr bwMode="auto">
          <a:xfrm>
            <a:off x="4500563" y="3716338"/>
            <a:ext cx="4213225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Чтобы узнать </a:t>
            </a:r>
          </a:p>
          <a:p>
            <a:pPr algn="ctr"/>
            <a:r>
              <a:rPr lang="ru-RU" altLang="ru-RU" sz="2800" u="sng"/>
              <a:t>пятую цифру кода </a:t>
            </a:r>
          </a:p>
          <a:p>
            <a:pPr algn="ctr"/>
            <a:r>
              <a:rPr lang="ru-RU" altLang="ru-RU" sz="2800"/>
              <a:t>найдите</a:t>
            </a:r>
            <a:r>
              <a:rPr lang="ru-RU" altLang="ru-RU" sz="2800" u="sng"/>
              <a:t> </a:t>
            </a:r>
            <a:r>
              <a:rPr lang="ru-RU" altLang="ru-RU" sz="2800"/>
              <a:t>наименьший </a:t>
            </a:r>
          </a:p>
          <a:p>
            <a:pPr algn="ctr"/>
            <a:r>
              <a:rPr lang="ru-RU" altLang="ru-RU" sz="2800"/>
              <a:t>общий знаменатель </a:t>
            </a:r>
          </a:p>
          <a:p>
            <a:pPr algn="ctr"/>
            <a:r>
              <a:rPr lang="ru-RU" altLang="ru-RU" sz="2800"/>
              <a:t>первых двух дробей</a:t>
            </a:r>
            <a:r>
              <a:rPr lang="ru-RU" altLang="ru-RU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0" name="Picture 60" descr="72159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52"/>
          <p:cNvSpPr>
            <a:spLocks noChangeArrowheads="1"/>
          </p:cNvSpPr>
          <p:nvPr/>
        </p:nvSpPr>
        <p:spPr bwMode="auto">
          <a:xfrm>
            <a:off x="1258888" y="260350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i="1">
                <a:solidFill>
                  <a:srgbClr val="0000FF"/>
                </a:solidFill>
              </a:rPr>
              <a:t>Шестое испытание:</a:t>
            </a:r>
            <a:r>
              <a:rPr lang="ru-RU" altLang="ru-RU" sz="2800" i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2843213" y="981075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ЛОВУШКА</a:t>
            </a:r>
          </a:p>
        </p:txBody>
      </p:sp>
      <p:pic>
        <p:nvPicPr>
          <p:cNvPr id="30781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87763"/>
            <a:ext cx="2012950" cy="317023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2051050" y="3284538"/>
            <a:ext cx="4175125" cy="2376487"/>
          </a:xfrm>
          <a:prstGeom prst="wedgeEllipseCallout">
            <a:avLst>
              <a:gd name="adj1" fmla="val 81903"/>
              <a:gd name="adj2" fmla="val 28088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rgbClr val="CCFFCC"/>
              </a:solidFill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2916238" y="3716338"/>
            <a:ext cx="25352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CCFFCC"/>
                </a:solidFill>
              </a:rPr>
              <a:t>Помоги мне </a:t>
            </a:r>
          </a:p>
          <a:p>
            <a:r>
              <a:rPr lang="ru-RU" altLang="ru-RU">
                <a:solidFill>
                  <a:srgbClr val="CCFFCC"/>
                </a:solidFill>
              </a:rPr>
              <a:t>выбраться, </a:t>
            </a:r>
          </a:p>
          <a:p>
            <a:r>
              <a:rPr lang="ru-RU" altLang="ru-RU">
                <a:solidFill>
                  <a:srgbClr val="CCFFCC"/>
                </a:solidFill>
              </a:rPr>
              <a:t>пожалуйста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3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5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6985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72"/>
          <p:cNvSpPr txBox="1">
            <a:spLocks noChangeArrowheads="1"/>
          </p:cNvSpPr>
          <p:nvPr/>
        </p:nvSpPr>
        <p:spPr bwMode="auto">
          <a:xfrm>
            <a:off x="3492500" y="0"/>
            <a:ext cx="164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33CC"/>
                </a:solidFill>
              </a:rPr>
              <a:t>Ответы:</a:t>
            </a:r>
          </a:p>
        </p:txBody>
      </p:sp>
      <p:graphicFrame>
        <p:nvGraphicFramePr>
          <p:cNvPr id="10242" name="Object 78"/>
          <p:cNvGraphicFramePr>
            <a:graphicFrameLocks noChangeAspect="1"/>
          </p:cNvGraphicFramePr>
          <p:nvPr/>
        </p:nvGraphicFramePr>
        <p:xfrm>
          <a:off x="1647825" y="2174875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Формула" r:id="rId5" imgW="152334" imgH="393529" progId="Equation.3">
                  <p:embed/>
                </p:oleObj>
              </mc:Choice>
              <mc:Fallback>
                <p:oleObj name="Формула" r:id="rId5" imgW="152334" imgH="393529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7"/>
          <p:cNvGraphicFramePr>
            <a:graphicFrameLocks noChangeAspect="1"/>
          </p:cNvGraphicFramePr>
          <p:nvPr/>
        </p:nvGraphicFramePr>
        <p:xfrm>
          <a:off x="1647825" y="2174875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6"/>
          <p:cNvGraphicFramePr>
            <a:graphicFrameLocks noChangeAspect="1"/>
          </p:cNvGraphicFramePr>
          <p:nvPr/>
        </p:nvGraphicFramePr>
        <p:xfrm>
          <a:off x="1647825" y="2174875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Формула" r:id="rId9" imgW="228501" imgH="393529" progId="Equation.3">
                  <p:embed/>
                </p:oleObj>
              </mc:Choice>
              <mc:Fallback>
                <p:oleObj name="Формула" r:id="rId9" imgW="228501" imgH="393529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5"/>
          <p:cNvGraphicFramePr>
            <a:graphicFrameLocks noChangeAspect="1"/>
          </p:cNvGraphicFramePr>
          <p:nvPr/>
        </p:nvGraphicFramePr>
        <p:xfrm>
          <a:off x="1647825" y="2174875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Формула" r:id="rId11" imgW="228501" imgH="393529" progId="Equation.3">
                  <p:embed/>
                </p:oleObj>
              </mc:Choice>
              <mc:Fallback>
                <p:oleObj name="Формула" r:id="rId11" imgW="228501" imgH="393529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74"/>
          <p:cNvGraphicFramePr>
            <a:graphicFrameLocks noChangeAspect="1"/>
          </p:cNvGraphicFramePr>
          <p:nvPr/>
        </p:nvGraphicFramePr>
        <p:xfrm>
          <a:off x="1647825" y="2174875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Формула" r:id="rId13" imgW="139639" imgH="393529" progId="Equation.3">
                  <p:embed/>
                </p:oleObj>
              </mc:Choice>
              <mc:Fallback>
                <p:oleObj name="Формула" r:id="rId13" imgW="139639" imgH="393529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3"/>
          <p:cNvGraphicFramePr>
            <a:graphicFrameLocks noChangeAspect="1"/>
          </p:cNvGraphicFramePr>
          <p:nvPr/>
        </p:nvGraphicFramePr>
        <p:xfrm>
          <a:off x="1647825" y="2174875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Формула" r:id="rId15" imgW="152334" imgH="393529" progId="Equation.3">
                  <p:embed/>
                </p:oleObj>
              </mc:Choice>
              <mc:Fallback>
                <p:oleObj name="Формула" r:id="rId15" imgW="152334" imgH="39352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74875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82"/>
          <p:cNvSpPr>
            <a:spLocks noChangeArrowheads="1"/>
          </p:cNvSpPr>
          <p:nvPr/>
        </p:nvSpPr>
        <p:spPr bwMode="auto">
          <a:xfrm>
            <a:off x="1647825" y="2174875"/>
            <a:ext cx="2400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4" name="Rectangle 85"/>
          <p:cNvSpPr>
            <a:spLocks noChangeArrowheads="1"/>
          </p:cNvSpPr>
          <p:nvPr/>
        </p:nvSpPr>
        <p:spPr bwMode="auto">
          <a:xfrm>
            <a:off x="1647825" y="2174875"/>
            <a:ext cx="2352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5" name="Rectangle 92"/>
          <p:cNvSpPr>
            <a:spLocks noChangeArrowheads="1"/>
          </p:cNvSpPr>
          <p:nvPr/>
        </p:nvSpPr>
        <p:spPr bwMode="auto">
          <a:xfrm>
            <a:off x="1647825" y="2174875"/>
            <a:ext cx="2400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6" name="Rectangle 95"/>
          <p:cNvSpPr>
            <a:spLocks noChangeArrowheads="1"/>
          </p:cNvSpPr>
          <p:nvPr/>
        </p:nvSpPr>
        <p:spPr bwMode="auto">
          <a:xfrm>
            <a:off x="1647825" y="2174875"/>
            <a:ext cx="2352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7" name="Rectangle 98"/>
          <p:cNvSpPr>
            <a:spLocks noChangeArrowheads="1"/>
          </p:cNvSpPr>
          <p:nvPr/>
        </p:nvSpPr>
        <p:spPr bwMode="auto">
          <a:xfrm>
            <a:off x="1647825" y="2174875"/>
            <a:ext cx="2400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8" name="Rectangle 101"/>
          <p:cNvSpPr>
            <a:spLocks noChangeArrowheads="1"/>
          </p:cNvSpPr>
          <p:nvPr/>
        </p:nvSpPr>
        <p:spPr bwMode="auto">
          <a:xfrm>
            <a:off x="1647825" y="2174875"/>
            <a:ext cx="2352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82" name="Group 142"/>
          <p:cNvGraphicFramePr>
            <a:graphicFrameLocks noGrp="1"/>
          </p:cNvGraphicFramePr>
          <p:nvPr/>
        </p:nvGraphicFramePr>
        <p:xfrm>
          <a:off x="900113" y="620713"/>
          <a:ext cx="6911975" cy="5329237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13492832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6113969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3063189756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883996447"/>
                    </a:ext>
                  </a:extLst>
                </a:gridCol>
              </a:tblGrid>
              <a:tr h="53340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92974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В)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Б)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39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Б)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98212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30108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76240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00721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75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5458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Б)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0904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1534"/>
                  </a:ext>
                </a:extLst>
              </a:tr>
            </a:tbl>
          </a:graphicData>
        </a:graphic>
      </p:graphicFrame>
      <p:sp>
        <p:nvSpPr>
          <p:cNvPr id="10319" name="Rectangle 339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0" name="Rectangle 38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1" name="Rectangle 38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2" name="Rectangle 38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3" name="Rectangle 38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800"/>
          </a:p>
        </p:txBody>
      </p:sp>
      <p:sp>
        <p:nvSpPr>
          <p:cNvPr id="10324" name="Rectangle 39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5" name="Rectangle 39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6" name="Rectangle 39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7" name="Rectangle 39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8" name="Rectangle 40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29" name="AutoShape 40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503238" cy="333375"/>
          </a:xfrm>
          <a:prstGeom prst="rightArrow">
            <a:avLst>
              <a:gd name="adj1" fmla="val 50000"/>
              <a:gd name="adj2" fmla="val 37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81" name="Oval 141"/>
          <p:cNvSpPr>
            <a:spLocks noChangeArrowheads="1"/>
          </p:cNvSpPr>
          <p:nvPr/>
        </p:nvSpPr>
        <p:spPr bwMode="auto">
          <a:xfrm>
            <a:off x="4211638" y="3716338"/>
            <a:ext cx="4502150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accent2"/>
                </a:solidFill>
              </a:rPr>
              <a:t>Чтобы узнать </a:t>
            </a:r>
          </a:p>
          <a:p>
            <a:pPr algn="ctr"/>
            <a:r>
              <a:rPr lang="ru-RU" altLang="ru-RU" sz="2800" u="sng">
                <a:solidFill>
                  <a:schemeClr val="accent2"/>
                </a:solidFill>
              </a:rPr>
              <a:t>шестую цифру кода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в ответах первого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задания выпишите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числитель самой </a:t>
            </a: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маленькой дроби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07" name="Picture 63" descr="37fe598ac94cfdc5cc3c30e05a5514c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3770312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0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-747713"/>
            <a:ext cx="5616575" cy="561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2" name="Picture 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232025" cy="33845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2916238" y="141287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4000" b="1">
                <a:solidFill>
                  <a:srgbClr val="FF0000"/>
                </a:solidFill>
              </a:rPr>
              <a:t>4</a:t>
            </a:r>
            <a:endParaRPr lang="ru-RU" altLang="ru-RU"/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3059113" y="284163"/>
            <a:ext cx="367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800080"/>
                </a:solidFill>
              </a:rPr>
              <a:t>Проверяем код</a:t>
            </a:r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6659563" y="1412875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3779838" y="141287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4643438" y="141287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5364163" y="141287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6011863" y="141287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8"/>
          <p:cNvSpPr>
            <a:spLocks noChangeArrowheads="1"/>
          </p:cNvSpPr>
          <p:nvPr/>
        </p:nvSpPr>
        <p:spPr bwMode="auto">
          <a:xfrm>
            <a:off x="1116013" y="3860800"/>
            <a:ext cx="6840537" cy="15128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2771" name="AutoShape 7"/>
          <p:cNvSpPr>
            <a:spLocks noChangeArrowheads="1"/>
          </p:cNvSpPr>
          <p:nvPr/>
        </p:nvSpPr>
        <p:spPr bwMode="auto">
          <a:xfrm>
            <a:off x="827088" y="1628775"/>
            <a:ext cx="7777162" cy="15843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2916238" y="404813"/>
            <a:ext cx="3887787" cy="863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132138" y="404813"/>
            <a:ext cx="3381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660066"/>
                </a:solidFill>
              </a:rPr>
              <a:t>Итоги урока: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331913" y="1125538"/>
            <a:ext cx="6737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000" b="1">
              <a:solidFill>
                <a:srgbClr val="006600"/>
              </a:solidFill>
            </a:endParaRPr>
          </a:p>
          <a:p>
            <a:pPr eaLnBrk="1" hangingPunct="1"/>
            <a:r>
              <a:rPr lang="ru-RU" altLang="ru-RU" sz="4000" b="1">
                <a:solidFill>
                  <a:srgbClr val="660066"/>
                </a:solidFill>
              </a:rPr>
              <a:t>- Какую цель мы ставили </a:t>
            </a:r>
          </a:p>
          <a:p>
            <a:pPr eaLnBrk="1" hangingPunct="1"/>
            <a:r>
              <a:rPr lang="ru-RU" altLang="ru-RU" sz="4000" b="1">
                <a:solidFill>
                  <a:srgbClr val="660066"/>
                </a:solidFill>
              </a:rPr>
              <a:t>в начале урока?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331913" y="3284538"/>
            <a:ext cx="58499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006600"/>
              </a:solidFill>
            </a:endParaRPr>
          </a:p>
          <a:p>
            <a:pPr algn="ctr" eaLnBrk="1" hangingPunct="1"/>
            <a:endParaRPr lang="ru-RU" altLang="ru-RU" sz="3600" b="1">
              <a:solidFill>
                <a:srgbClr val="006600"/>
              </a:solidFill>
            </a:endParaRPr>
          </a:p>
          <a:p>
            <a:pPr algn="ctr" eaLnBrk="1" hangingPunct="1"/>
            <a:r>
              <a:rPr lang="ru-RU" altLang="ru-RU" sz="3600" b="1">
                <a:solidFill>
                  <a:srgbClr val="660066"/>
                </a:solidFill>
              </a:rPr>
              <a:t>- Наша цель достигнута?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allAtOnce"/>
      <p:bldP spid="10240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5"/>
          <p:cNvSpPr>
            <a:spLocks noChangeArrowheads="1"/>
          </p:cNvSpPr>
          <p:nvPr/>
        </p:nvSpPr>
        <p:spPr bwMode="auto">
          <a:xfrm>
            <a:off x="971550" y="1557338"/>
            <a:ext cx="7416800" cy="4608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557338"/>
            <a:ext cx="7543800" cy="4608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Желаю вам цвести, расти,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Копить, крепить здоровье,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Оно для главного пути-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Главнейшее условие.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Пусть каждый день и каждый  час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Вам новое добудет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Пусть добрым будет ум у вас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сердце умным будет…</a:t>
            </a:r>
          </a:p>
          <a:p>
            <a:pPr eaLnBrk="1" hangingPunct="1">
              <a:buFontTx/>
              <a:buNone/>
              <a:defRPr/>
            </a:pP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С. Маршак</a:t>
            </a:r>
          </a:p>
          <a:p>
            <a:pPr eaLnBrk="1" hangingPunct="1">
              <a:buFontTx/>
              <a:buNone/>
              <a:defRPr/>
            </a:pP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2009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Так хочется сказать...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5724525" y="13414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5-конечная звезда 5"/>
          <p:cNvSpPr/>
          <p:nvPr/>
        </p:nvSpPr>
        <p:spPr>
          <a:xfrm>
            <a:off x="3132138" y="4678363"/>
            <a:ext cx="1511300" cy="14398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024558" y="2533154"/>
            <a:ext cx="69233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Молодцы</a:t>
            </a:r>
          </a:p>
        </p:txBody>
      </p:sp>
      <p:pic>
        <p:nvPicPr>
          <p:cNvPr id="35845" name="Picture 1" descr="C:\Users\Анастасия\Desktop\анимашки\163163568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715963"/>
            <a:ext cx="14208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Анастасия\Desktop\5_3md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14338"/>
            <a:ext cx="11842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Анастасия\Desktop\5_3md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30">
            <a:off x="1227138" y="4883150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7" descr="C:\Users\Анастасия\Desktop\5_1md_wh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2653">
            <a:off x="1049338" y="596900"/>
            <a:ext cx="1317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7" descr="C:\Users\Анастасия\Desktop\5_1md_wh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1987">
            <a:off x="6300788" y="4652963"/>
            <a:ext cx="1317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99"/>
            </a:gs>
            <a:gs pos="50000">
              <a:srgbClr val="CCFF33"/>
            </a:gs>
            <a:gs pos="100000">
              <a:srgbClr val="FF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Девиз 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Думать -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коллективно!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Решать –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оперативно!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Отвечать –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доказательно!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 всё будет у нас  -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замечательно</a:t>
            </a: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  <p:pic>
        <p:nvPicPr>
          <p:cNvPr id="18435" name="Picture 2" descr="E:\fon-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14813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E:\fon-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E:\fon-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262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E:\бабоч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00563"/>
            <a:ext cx="32861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/>
          <p:cNvSpPr>
            <a:spLocks noChangeArrowheads="1"/>
          </p:cNvSpPr>
          <p:nvPr/>
        </p:nvSpPr>
        <p:spPr bwMode="auto">
          <a:xfrm>
            <a:off x="539750" y="3716338"/>
            <a:ext cx="8280400" cy="20161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 bwMode="auto">
          <a:xfrm>
            <a:off x="539750" y="692150"/>
            <a:ext cx="8280400" cy="2378075"/>
          </a:xfrm>
          <a:prstGeom prst="roundRect">
            <a:avLst>
              <a:gd name="adj" fmla="val 16667"/>
            </a:avLst>
          </a:prstGeom>
          <a:solidFill>
            <a:srgbClr val="CCFF66">
              <a:alpha val="79999"/>
            </a:srgbClr>
          </a:solidFill>
          <a:ln w="57150" cmpd="dbl">
            <a:solidFill>
              <a:srgbClr val="3F6D1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i="1">
                <a:solidFill>
                  <a:srgbClr val="008000"/>
                </a:solidFill>
              </a:rPr>
              <a:t>Тема урока:</a:t>
            </a:r>
            <a:r>
              <a:rPr lang="ru-RU" altLang="ru-RU" sz="3600" b="1" i="1">
                <a:solidFill>
                  <a:srgbClr val="008000"/>
                </a:solidFill>
              </a:rPr>
              <a:t> </a:t>
            </a:r>
          </a:p>
          <a:p>
            <a:pPr algn="ctr" eaLnBrk="1" hangingPunct="1"/>
            <a:r>
              <a:rPr lang="ru-RU" altLang="ru-RU" sz="3600" b="1" i="1">
                <a:solidFill>
                  <a:srgbClr val="008000"/>
                </a:solidFill>
              </a:rPr>
              <a:t>«Доли. Обыкновенные дроби</a:t>
            </a:r>
            <a:r>
              <a:rPr lang="ru-RU" altLang="ru-RU">
                <a:solidFill>
                  <a:srgbClr val="008000"/>
                </a:solidFill>
              </a:rPr>
              <a:t>»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1325563" y="4929188"/>
            <a:ext cx="609600" cy="5175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3D657A2-851E-48ED-ABF0-F7DB509EC739}" type="slidenum">
              <a:rPr lang="ru-RU" altLang="ru-RU" sz="1400" b="1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/>
              <a:t>4</a:t>
            </a:fld>
            <a:endParaRPr lang="ru-RU" altLang="ru-RU" sz="14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755650" y="3616325"/>
            <a:ext cx="79930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i="1">
                <a:solidFill>
                  <a:srgbClr val="9933FF"/>
                </a:solidFill>
                <a:latin typeface="Verdana" panose="020B0604030504040204" pitchFamily="34" charset="0"/>
              </a:rPr>
              <a:t>Цель урока: </a:t>
            </a:r>
            <a:endParaRPr lang="ru-RU" altLang="ru-RU" sz="3600" i="1">
              <a:solidFill>
                <a:srgbClr val="9933FF"/>
              </a:solidFill>
            </a:endParaRPr>
          </a:p>
          <a:p>
            <a:pPr algn="ctr" eaLnBrk="1" hangingPunct="1"/>
            <a:endParaRPr lang="ru-RU" altLang="ru-RU" sz="1800">
              <a:solidFill>
                <a:srgbClr val="660066"/>
              </a:solidFill>
            </a:endParaRPr>
          </a:p>
          <a:p>
            <a:pPr algn="ctr" eaLnBrk="1" hangingPunct="1"/>
            <a:r>
              <a:rPr lang="ru-RU" altLang="ru-RU" sz="2800"/>
              <a:t>Обобщить и повторить </a:t>
            </a:r>
          </a:p>
          <a:p>
            <a:pPr algn="ctr" eaLnBrk="1" hangingPunct="1"/>
            <a:r>
              <a:rPr lang="ru-RU" altLang="ru-RU" sz="2800"/>
              <a:t>знания по теме «Доли. Обыкновенные дроби»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endParaRPr lang="ru-RU" altLang="ru-RU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6"/>
          <p:cNvSpPr>
            <a:spLocks noChangeArrowheads="1"/>
          </p:cNvSpPr>
          <p:nvPr/>
        </p:nvSpPr>
        <p:spPr bwMode="auto">
          <a:xfrm>
            <a:off x="539750" y="3716338"/>
            <a:ext cx="8280400" cy="20161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 bwMode="auto">
          <a:xfrm>
            <a:off x="539750" y="692150"/>
            <a:ext cx="8280400" cy="2378075"/>
          </a:xfrm>
          <a:prstGeom prst="roundRect">
            <a:avLst>
              <a:gd name="adj" fmla="val 16667"/>
            </a:avLst>
          </a:prstGeom>
          <a:solidFill>
            <a:srgbClr val="CCFF66">
              <a:alpha val="79999"/>
            </a:srgbClr>
          </a:solidFill>
          <a:ln w="57150" cmpd="dbl">
            <a:solidFill>
              <a:srgbClr val="3F6D1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i="1">
                <a:solidFill>
                  <a:srgbClr val="008000"/>
                </a:solidFill>
              </a:rPr>
              <a:t>Тема урока:</a:t>
            </a:r>
            <a:r>
              <a:rPr lang="ru-RU" altLang="ru-RU" sz="3600" b="1" i="1">
                <a:solidFill>
                  <a:srgbClr val="008000"/>
                </a:solidFill>
              </a:rPr>
              <a:t> </a:t>
            </a:r>
          </a:p>
          <a:p>
            <a:pPr algn="ctr" eaLnBrk="1" hangingPunct="1"/>
            <a:r>
              <a:rPr lang="ru-RU" altLang="ru-RU" sz="3600" b="1" i="1">
                <a:solidFill>
                  <a:srgbClr val="008000"/>
                </a:solidFill>
              </a:rPr>
              <a:t>«Доли. Обыкновенные дроби</a:t>
            </a:r>
            <a:r>
              <a:rPr lang="ru-RU" altLang="ru-RU">
                <a:solidFill>
                  <a:srgbClr val="008000"/>
                </a:solidFill>
              </a:rPr>
              <a:t>»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1325563" y="4929188"/>
            <a:ext cx="609600" cy="5175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741DF2-9DDB-4E40-874D-1B66434657BA}" type="slidenum">
              <a:rPr lang="ru-RU" altLang="ru-RU" sz="1400" b="1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/>
              <a:t>5</a:t>
            </a:fld>
            <a:endParaRPr lang="ru-RU" altLang="ru-RU" sz="14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755650" y="3616325"/>
            <a:ext cx="79930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i="1">
                <a:solidFill>
                  <a:srgbClr val="9933FF"/>
                </a:solidFill>
                <a:latin typeface="Verdana" panose="020B0604030504040204" pitchFamily="34" charset="0"/>
              </a:rPr>
              <a:t>Цель урока: </a:t>
            </a:r>
            <a:endParaRPr lang="ru-RU" altLang="ru-RU" sz="3600" i="1">
              <a:solidFill>
                <a:srgbClr val="9933FF"/>
              </a:solidFill>
            </a:endParaRPr>
          </a:p>
          <a:p>
            <a:pPr algn="ctr" eaLnBrk="1" hangingPunct="1"/>
            <a:endParaRPr lang="ru-RU" altLang="ru-RU" sz="1800">
              <a:solidFill>
                <a:srgbClr val="660066"/>
              </a:solidFill>
            </a:endParaRPr>
          </a:p>
          <a:p>
            <a:pPr algn="ctr" eaLnBrk="1" hangingPunct="1"/>
            <a:r>
              <a:rPr lang="ru-RU" altLang="ru-RU" sz="2800"/>
              <a:t>Обобщить и повторить </a:t>
            </a:r>
          </a:p>
          <a:p>
            <a:pPr algn="ctr" eaLnBrk="1" hangingPunct="1"/>
            <a:r>
              <a:rPr lang="ru-RU" altLang="ru-RU" sz="2800"/>
              <a:t>знания по теме «Доли. Обыкновенные дроби»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None/>
            </a:pPr>
            <a:endParaRPr lang="ru-RU" altLang="ru-RU">
              <a:solidFill>
                <a:srgbClr val="660066"/>
              </a:solidFill>
            </a:endParaRPr>
          </a:p>
        </p:txBody>
      </p:sp>
      <p:pic>
        <p:nvPicPr>
          <p:cNvPr id="96263" name="Picture 7" descr="карта сокровищ н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37fe598ac94cfdc5cc3c30e05a5514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500438"/>
            <a:ext cx="2012950" cy="317023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66"/>
            </a:gs>
            <a:gs pos="100000">
              <a:srgbClr val="FF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b="1" i="1" smtClean="0">
                <a:solidFill>
                  <a:srgbClr val="008000"/>
                </a:solidFill>
              </a:rPr>
              <a:t>Найдите правильные дроби и соберите слово:</a:t>
            </a:r>
            <a:r>
              <a:rPr lang="ru-RU" altLang="ru-RU" sz="4000" smtClean="0"/>
              <a:t> </a:t>
            </a:r>
          </a:p>
        </p:txBody>
      </p:sp>
      <p:sp>
        <p:nvSpPr>
          <p:cNvPr id="1037" name="Rectangle 5"/>
          <p:cNvSpPr>
            <a:spLocks noChangeArrowheads="1"/>
          </p:cNvSpPr>
          <p:nvPr/>
        </p:nvSpPr>
        <p:spPr bwMode="auto">
          <a:xfrm>
            <a:off x="323850" y="652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84213" y="1773238"/>
          <a:ext cx="3937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393700" cy="100806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19"/>
          <p:cNvSpPr txBox="1">
            <a:spLocks noChangeArrowheads="1"/>
          </p:cNvSpPr>
          <p:nvPr/>
        </p:nvSpPr>
        <p:spPr bwMode="auto">
          <a:xfrm>
            <a:off x="3203575" y="1700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3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1693863" y="3141663"/>
          <a:ext cx="561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3141663"/>
                        <a:ext cx="561975" cy="86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2124075" y="1773238"/>
          <a:ext cx="3698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73238"/>
                        <a:ext cx="369888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08" name="Object 24"/>
          <p:cNvGraphicFramePr>
            <a:graphicFrameLocks noChangeAspect="1"/>
          </p:cNvGraphicFramePr>
          <p:nvPr/>
        </p:nvGraphicFramePr>
        <p:xfrm>
          <a:off x="3779838" y="1916113"/>
          <a:ext cx="3063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Формула" r:id="rId9" imgW="152280" imgH="393480" progId="Equation.3">
                  <p:embed/>
                </p:oleObj>
              </mc:Choice>
              <mc:Fallback>
                <p:oleObj name="Формула" r:id="rId9" imgW="15228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16113"/>
                        <a:ext cx="306387" cy="792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2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10" name="Object 26"/>
          <p:cNvGraphicFramePr>
            <a:graphicFrameLocks noChangeAspect="1"/>
          </p:cNvGraphicFramePr>
          <p:nvPr/>
        </p:nvGraphicFramePr>
        <p:xfrm>
          <a:off x="6588125" y="2133600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Формула" r:id="rId11" imgW="152334" imgH="393529" progId="Equation.3">
                  <p:embed/>
                </p:oleObj>
              </mc:Choice>
              <mc:Fallback>
                <p:oleObj name="Формула" r:id="rId11" imgW="152334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133600"/>
                        <a:ext cx="336550" cy="863600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29"/>
          <p:cNvSpPr>
            <a:spLocks noChangeArrowheads="1"/>
          </p:cNvSpPr>
          <p:nvPr/>
        </p:nvSpPr>
        <p:spPr bwMode="auto">
          <a:xfrm>
            <a:off x="0" y="2238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12" name="Object 28"/>
          <p:cNvGraphicFramePr>
            <a:graphicFrameLocks noChangeAspect="1"/>
          </p:cNvGraphicFramePr>
          <p:nvPr/>
        </p:nvGraphicFramePr>
        <p:xfrm>
          <a:off x="4572000" y="2924175"/>
          <a:ext cx="461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Формула" r:id="rId13" imgW="228600" imgH="393480" progId="Equation.3">
                  <p:embed/>
                </p:oleObj>
              </mc:Choice>
              <mc:Fallback>
                <p:oleObj name="Формула" r:id="rId13" imgW="2286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24175"/>
                        <a:ext cx="461963" cy="79216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Rectangle 31"/>
          <p:cNvSpPr>
            <a:spLocks noChangeArrowheads="1"/>
          </p:cNvSpPr>
          <p:nvPr/>
        </p:nvSpPr>
        <p:spPr bwMode="auto">
          <a:xfrm>
            <a:off x="-396875" y="3175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5435600" y="1700213"/>
          <a:ext cx="528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Формула" r:id="rId15" imgW="215640" imgH="393480" progId="Equation.3">
                  <p:embed/>
                </p:oleObj>
              </mc:Choice>
              <mc:Fallback>
                <p:oleObj name="Формула" r:id="rId15" imgW="21564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00213"/>
                        <a:ext cx="528638" cy="9366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Rectangle 33"/>
          <p:cNvSpPr>
            <a:spLocks noChangeArrowheads="1"/>
          </p:cNvSpPr>
          <p:nvPr/>
        </p:nvSpPr>
        <p:spPr bwMode="auto">
          <a:xfrm>
            <a:off x="755650" y="2741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16" name="Object 32"/>
          <p:cNvGraphicFramePr>
            <a:graphicFrameLocks noChangeAspect="1"/>
          </p:cNvGraphicFramePr>
          <p:nvPr/>
        </p:nvGraphicFramePr>
        <p:xfrm>
          <a:off x="8134350" y="1125538"/>
          <a:ext cx="5603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Формула" r:id="rId17" imgW="279360" imgH="393480" progId="Equation.3">
                  <p:embed/>
                </p:oleObj>
              </mc:Choice>
              <mc:Fallback>
                <p:oleObj name="Формула" r:id="rId17" imgW="27936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1125538"/>
                        <a:ext cx="560388" cy="792162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36"/>
          <p:cNvSpPr>
            <a:spLocks noChangeArrowheads="1"/>
          </p:cNvSpPr>
          <p:nvPr/>
        </p:nvSpPr>
        <p:spPr bwMode="auto">
          <a:xfrm flipV="1">
            <a:off x="179388" y="11858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2019" name="Object 35"/>
          <p:cNvGraphicFramePr>
            <a:graphicFrameLocks noChangeAspect="1"/>
          </p:cNvGraphicFramePr>
          <p:nvPr/>
        </p:nvGraphicFramePr>
        <p:xfrm>
          <a:off x="7596188" y="2781300"/>
          <a:ext cx="609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Формула" r:id="rId19" imgW="215640" imgH="393480" progId="Equation.3">
                  <p:embed/>
                </p:oleObj>
              </mc:Choice>
              <mc:Fallback>
                <p:oleObj name="Формула" r:id="rId19" imgW="21564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781300"/>
                        <a:ext cx="609600" cy="1079500"/>
                      </a:xfrm>
                      <a:prstGeom prst="rect">
                        <a:avLst/>
                      </a:prstGeom>
                      <a:solidFill>
                        <a:srgbClr val="CC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3" name="Text Box 94"/>
          <p:cNvSpPr txBox="1">
            <a:spLocks noChangeArrowheads="1"/>
          </p:cNvSpPr>
          <p:nvPr/>
        </p:nvSpPr>
        <p:spPr bwMode="auto">
          <a:xfrm>
            <a:off x="468313" y="2924175"/>
            <a:ext cx="863600" cy="854075"/>
          </a:xfrm>
          <a:prstGeom prst="rect">
            <a:avLst/>
          </a:prstGeom>
          <a:solidFill>
            <a:srgbClr val="D28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660066"/>
                </a:solidFill>
              </a:rPr>
              <a:t>В</a:t>
            </a:r>
          </a:p>
          <a:p>
            <a:pPr algn="ctr"/>
            <a:endParaRPr lang="ru-RU" altLang="ru-RU" sz="1800"/>
          </a:p>
        </p:txBody>
      </p:sp>
      <p:sp>
        <p:nvSpPr>
          <p:cNvPr id="1048" name="Text Box 95"/>
          <p:cNvSpPr txBox="1">
            <a:spLocks noChangeArrowheads="1"/>
          </p:cNvSpPr>
          <p:nvPr/>
        </p:nvSpPr>
        <p:spPr bwMode="auto">
          <a:xfrm>
            <a:off x="4572000" y="3716338"/>
            <a:ext cx="473075" cy="57943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Д</a:t>
            </a:r>
          </a:p>
        </p:txBody>
      </p:sp>
      <p:sp>
        <p:nvSpPr>
          <p:cNvPr id="42035" name="Text Box 96"/>
          <p:cNvSpPr txBox="1">
            <a:spLocks noChangeArrowheads="1"/>
          </p:cNvSpPr>
          <p:nvPr/>
        </p:nvSpPr>
        <p:spPr bwMode="auto">
          <a:xfrm>
            <a:off x="1908175" y="2565400"/>
            <a:ext cx="476250" cy="5794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П</a:t>
            </a:r>
          </a:p>
        </p:txBody>
      </p:sp>
      <p:sp>
        <p:nvSpPr>
          <p:cNvPr id="1050" name="Text Box 98"/>
          <p:cNvSpPr txBox="1">
            <a:spLocks noChangeArrowheads="1"/>
          </p:cNvSpPr>
          <p:nvPr/>
        </p:nvSpPr>
        <p:spPr bwMode="auto">
          <a:xfrm>
            <a:off x="1692275" y="4076700"/>
            <a:ext cx="433388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800080"/>
                </a:solidFill>
              </a:rPr>
              <a:t>Л</a:t>
            </a:r>
          </a:p>
        </p:txBody>
      </p:sp>
      <p:sp>
        <p:nvSpPr>
          <p:cNvPr id="42040" name="Text Box 101"/>
          <p:cNvSpPr txBox="1">
            <a:spLocks noChangeArrowheads="1"/>
          </p:cNvSpPr>
          <p:nvPr/>
        </p:nvSpPr>
        <p:spPr bwMode="auto">
          <a:xfrm>
            <a:off x="3708400" y="2708275"/>
            <a:ext cx="455613" cy="579438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Р</a:t>
            </a:r>
          </a:p>
        </p:txBody>
      </p:sp>
      <p:sp>
        <p:nvSpPr>
          <p:cNvPr id="42041" name="Text Box 102"/>
          <p:cNvSpPr txBox="1">
            <a:spLocks noChangeArrowheads="1"/>
          </p:cNvSpPr>
          <p:nvPr/>
        </p:nvSpPr>
        <p:spPr bwMode="auto">
          <a:xfrm>
            <a:off x="6443663" y="3068638"/>
            <a:ext cx="455612" cy="57943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Е</a:t>
            </a:r>
          </a:p>
        </p:txBody>
      </p:sp>
      <p:sp>
        <p:nvSpPr>
          <p:cNvPr id="1053" name="Text Box 103"/>
          <p:cNvSpPr txBox="1">
            <a:spLocks noChangeArrowheads="1"/>
          </p:cNvSpPr>
          <p:nvPr/>
        </p:nvSpPr>
        <p:spPr bwMode="auto">
          <a:xfrm>
            <a:off x="7667625" y="4005263"/>
            <a:ext cx="431800" cy="579437"/>
          </a:xfrm>
          <a:prstGeom prst="rect">
            <a:avLst/>
          </a:prstGeom>
          <a:solidFill>
            <a:srgbClr val="DEE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К</a:t>
            </a:r>
          </a:p>
        </p:txBody>
      </p:sp>
      <p:sp>
        <p:nvSpPr>
          <p:cNvPr id="1054" name="Rectangle 127"/>
          <p:cNvSpPr>
            <a:spLocks noChangeArrowheads="1"/>
          </p:cNvSpPr>
          <p:nvPr/>
        </p:nvSpPr>
        <p:spPr bwMode="auto">
          <a:xfrm>
            <a:off x="323850" y="4005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1091" name="Group 67"/>
          <p:cNvGraphicFramePr>
            <a:graphicFrameLocks noGrp="1"/>
          </p:cNvGraphicFramePr>
          <p:nvPr/>
        </p:nvGraphicFramePr>
        <p:xfrm>
          <a:off x="1547813" y="4724400"/>
          <a:ext cx="6624637" cy="1622425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424098336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51800539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45531483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71046355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25954288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820037863"/>
                    </a:ext>
                  </a:extLst>
                </a:gridCol>
              </a:tblGrid>
              <a:tr h="992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248770"/>
                  </a:ext>
                </a:extLst>
              </a:tr>
              <a:tr h="6302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346447"/>
                  </a:ext>
                </a:extLst>
              </a:tr>
            </a:tbl>
          </a:graphicData>
        </a:graphic>
      </p:graphicFrame>
      <p:sp>
        <p:nvSpPr>
          <p:cNvPr id="42094" name="Text Box 97"/>
          <p:cNvSpPr txBox="1">
            <a:spLocks noChangeArrowheads="1"/>
          </p:cNvSpPr>
          <p:nvPr/>
        </p:nvSpPr>
        <p:spPr bwMode="auto">
          <a:xfrm>
            <a:off x="5508625" y="2708275"/>
            <a:ext cx="45561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80"/>
                </a:solidFill>
              </a:rPr>
              <a:t>Ё</a:t>
            </a:r>
          </a:p>
        </p:txBody>
      </p:sp>
      <p:sp>
        <p:nvSpPr>
          <p:cNvPr id="1076" name="Text Box 97"/>
          <p:cNvSpPr txBox="1">
            <a:spLocks noChangeArrowheads="1"/>
          </p:cNvSpPr>
          <p:nvPr/>
        </p:nvSpPr>
        <p:spPr bwMode="auto">
          <a:xfrm>
            <a:off x="8172450" y="2060575"/>
            <a:ext cx="4318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80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0295 0.0007 0.00642 0.00023 0.00903 0.00209 C 0.01424 0.00602 0.01476 0.0176 0.01788 0.02385 C 0.02031 0.03635 0.02274 0.0544 0.02691 0.06574 C 0.03299 0.08195 0.02726 0.06227 0.03142 0.07755 C 0.03264 0.08866 0.03385 0.09815 0.03889 0.10741 C 0.04427 0.13102 0.04618 0.15579 0.05226 0.17894 C 0.05104 0.2132 0.0408 0.27824 0.05816 0.30232 C 0.06337 0.32894 0.06927 0.35903 0.08055 0.38195 C 0.08507 0.39121 0.09427 0.39468 0.10156 0.39792 C 0.1033 0.39861 0.10451 0.40093 0.10608 0.40185 C 0.10885 0.40348 0.11493 0.40579 0.11493 0.40602 C 0.11632 0.41065 0.11632 0.41644 0.11788 0.42153 C 0.11996 0.42801 0.13073 0.43148 0.13576 0.43148 " pathEditMode="relative" rAng="0" ptsTypes="fffffffffffffA">
                                      <p:cBhvr>
                                        <p:cTn id="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2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694 0.02384 0.00208 0.00671 0.01354 0.05208 C 0.01545 0.05972 0.01979 0.06597 0.02257 0.07291 C 0.02465 0.07824 0.02587 0.08449 0.02847 0.08958 C 0.03142 0.09514 0.03628 0.09838 0.03906 0.10393 C 0.0401 0.10602 0.04097 0.1081 0.04201 0.11018 C 0.03993 0.12893 0.03611 0.16666 0.02552 0.18125 C 0.01909 0.20301 0.01302 0.22222 0.00295 0.24166 C -0.0007 0.26088 -0.01858 0.2949 0.00434 0.30648 C 0.00625 0.3162 0.00868 0.32592 0.01059 0.33565 C 0.01111 0.34467 0.00937 0.35555 0.01354 0.3625 C 0.01823 0.3706 0.02691 0.37407 0.03316 0.37916 C 0.04097 0.38588 0.05069 0.39722 0.06024 0.40208 C 0.06406 0.40393 0.06823 0.4044 0.07205 0.40625 C 0.07361 0.40764 0.07482 0.41041 0.07656 0.41041 C 0.08125 0.41041 0.09028 0.40625 0.09028 0.40648 C 0.10521 0.39699 0.11823 0.39629 0.13385 0.39166 C 0.12916 0.3875 0.12517 0.38588 0.12014 0.38333 C 0.11875 0.38264 0.11719 0.38194 0.1158 0.38125 C 0.11423 0.38055 0.11128 0.37916 0.11128 0.3794 " pathEditMode="relative" rAng="0" ptsTypes="fffffffffffffffffffA">
                                      <p:cBhvr>
                                        <p:cTn id="8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2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139 0.00093 0.00729 0.00509 0.00886 0.00718 C 0.01007 0.0088 0.01077 0.01111 0.01163 0.01296 C 0.01268 0.01435 0.01372 0.01528 0.01476 0.01644 C 0.02031 0.0331 0.01858 0.02593 0.02066 0.03704 C 0.02309 0.06898 0.01997 0.0287 0.02379 0.06667 C 0.02431 0.07292 0.02465 0.08287 0.0257 0.08935 C 0.03021 0.11389 0.02552 0.08009 0.02865 0.10394 C 0.03073 0.11921 0.03195 0.13426 0.03559 0.14861 C 0.03698 0.16551 0.04288 0.17847 0.04757 0.19306 C 0.05035 0.20185 0.05191 0.21204 0.05452 0.2213 C 0.05834 0.23426 0.06389 0.24815 0.06927 0.25857 C 0.06962 0.26042 0.06997 0.26227 0.07049 0.26412 C 0.07101 0.26597 0.07188 0.26759 0.0724 0.26968 C 0.07274 0.27107 0.07431 0.28588 0.07431 0.28634 C 0.07656 0.30394 0.07986 0.32107 0.08229 0.33843 C 0.0842 0.35232 0.0842 0.36852 0.09219 0.37384 C 0.0934 0.37755 0.09531 0.38079 0.09618 0.38472 C 0.09722 0.38982 0.09757 0.39514 0.09913 0.39954 C 0.10035 0.40324 0.10174 0.40718 0.10295 0.41088 C 0.10382 0.41273 0.10521 0.41644 0.10521 0.41667 C 0.10625 0.42361 0.10729 0.42963 0.11024 0.43495 C 0.10556 0.44097 0.10608 0.43681 0.10104 0.43681 " pathEditMode="relative" rAng="0" ptsTypes="ffffffffffffffffffffffA">
                                      <p:cBhvr>
                                        <p:cTn id="10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22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1019 C -0.01545 0.02755 -0.01441 0.02361 -0.00486 0.03218 C -0.00208 0.04306 0.00573 0.04977 0.01163 0.05811 C 0.01354 0.06574 0.01563 0.07686 0.0191 0.0838 C 0.02188 0.08936 0.02813 0.09977 0.02813 0.1 C 0.02986 0.11019 0.03316 0.11644 0.03698 0.1257 C 0.03906 0.13102 0.04306 0.14144 0.04306 0.14167 C 0.04427 0.14977 0.04601 0.15718 0.0474 0.16528 C 0.04601 0.18149 0.04288 0.1882 0.03993 0.20301 C 0.04045 0.21042 0.04045 0.21783 0.0415 0.225 C 0.04288 0.23403 0.04531 0.23218 0.04896 0.23889 C 0.05365 0.24769 0.05 0.24537 0.05486 0.25278 C 0.06198 0.26343 0.06841 0.26922 0.07726 0.27662 C 0.08177 0.28056 0.09271 0.29051 0.0967 0.29653 C 0.09948 0.3007 0.10417 0.31042 0.10417 0.31065 C 0.1033 0.33403 0.10469 0.34699 0.09966 0.36621 C 0.0974 0.40232 0.09184 0.43125 0.11163 0.45764 " pathEditMode="relative" rAng="0" ptsTypes="ffffffffffffffffA">
                                      <p:cBhvr>
                                        <p:cTn id="12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2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C -0.01875 0.00255 -0.02778 0.00811 -0.04323 0.01598 C -0.04497 0.01806 -0.04618 0.02014 -0.04809 0.02199 C -0.05052 0.02431 -0.05382 0.02593 -0.0559 0.02824 C -0.0691 0.04283 -0.08004 0.05973 -0.09392 0.07431 C -0.1125 0.09375 -0.11684 0.09607 -0.12934 0.12061 C -0.13073 0.12385 -0.13056 0.12709 -0.13195 0.13033 C -0.13524 0.13704 -0.14115 0.14375 -0.14462 0.15047 C -0.14618 0.15324 -0.14792 0.15602 -0.14965 0.15857 C -0.15295 0.16274 -0.15972 0.17061 -0.15972 0.17084 C -0.16267 0.18889 -0.16563 0.20741 -0.1724 0.225 C -0.17413 0.24468 -0.1783 0.26181 -0.18004 0.28125 C -0.18125 0.29468 -0.17969 0.30811 -0.18264 0.32153 C -0.18333 0.32385 -0.18767 0.32408 -0.19011 0.32547 C -0.19913 0.33102 -0.20955 0.33473 -0.22066 0.33774 C -0.22639 0.34422 -0.23021 0.34746 -0.23837 0.35162 C -0.24132 0.35949 -0.24375 0.36135 -0.25347 0.36366 C -0.25972 0.36829 -0.27153 0.37755 -0.27153 0.37801 C -0.29097 0.37547 -0.28386 0.37801 -0.2941 0.37362 " pathEditMode="relative" rAng="0" ptsTypes="ffffffffffffffffffA">
                                      <p:cBhvr>
                                        <p:cTn id="14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C -0.00521 0.01389 -0.01059 0.02778 -0.0158 0.04167 C -0.01684 0.04422 -0.01632 0.04723 -0.01788 0.04954 C -0.02274 0.05625 -0.04097 0.06204 -0.04896 0.06551 C -0.06059 0.07639 -0.0691 0.08843 -0.08438 0.09514 C -0.08941 0.10186 -0.09306 0.10602 -0.10208 0.1088 C -0.10365 0.11088 -0.10469 0.11297 -0.10642 0.11482 C -0.10938 0.1176 -0.11319 0.11968 -0.11545 0.12269 C -0.11684 0.12431 -0.11632 0.12709 -0.11754 0.12871 C -0.11997 0.13172 -0.12344 0.13403 -0.12656 0.13658 C -0.12951 0.14491 -0.14201 0.15857 -0.14201 0.1588 C -0.14618 0.17061 -0.15781 0.17848 -0.16632 0.1882 C -0.17292 0.20533 -0.1849 0.22014 -0.1974 0.23403 C -0.20538 0.25672 -0.19896 0.27246 -0.20382 0.29931 C -0.20469 0.30348 -0.21007 0.30579 -0.21285 0.30926 C -0.21979 0.31737 -0.2283 0.32616 -0.23941 0.32917 C -0.24184 0.33056 -0.24392 0.33218 -0.24618 0.33311 C -0.25035 0.33473 -0.25938 0.33727 -0.25938 0.3375 C -0.26736 0.347 -0.26823 0.34352 -0.26823 0.35695 " pathEditMode="relative" rAng="0" ptsTypes="ffffffffffffffffffA">
                                      <p:cBhvr>
                                        <p:cTn id="16" dur="5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7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026 0.00047 0.00538 -4.44444E-6 0.00798 0.00186 C 0.01041 0.00371 0.01215 0.0095 0.01458 0.01181 C 0.01597 0.0169 0.0177 0.02616 0.01979 0.02963 C 0.02673 0.04098 0.01475 0.01575 0.02552 0.03774 C 0.03229 0.05139 0.02222 0.03588 0.03142 0.04954 C 0.03246 0.05093 0.0335 0.05209 0.03437 0.05371 C 0.03628 0.05672 0.03958 0.06343 0.03958 0.06366 C 0.04323 0.07801 0.03819 0.05996 0.04392 0.07338 C 0.04479 0.07547 0.04531 0.07894 0.04618 0.08125 C 0.05 0.09144 0.05746 0.10301 0.06215 0.11112 C 0.06441 0.11482 0.06718 0.1176 0.06961 0.12084 C 0.07152 0.12338 0.07534 0.12848 0.07534 0.12871 C 0.07777 0.13496 0.08055 0.14537 0.0835 0.15047 C 0.08507 0.15695 0.08715 0.16181 0.08854 0.16829 C 0.09045 0.1838 0.09461 0.1963 0.09878 0.20787 C 0.10191 0.22431 0.10573 0.23866 0.11059 0.25139 C 0.11163 0.26389 0.1151 0.26945 0.11788 0.2794 C 0.12152 0.29213 0.11805 0.28774 0.12222 0.29121 C 0.12448 0.30741 0.13003 0.30857 0.13472 0.3169 C 0.13593 0.31922 0.13715 0.32246 0.13836 0.32477 C 0.13975 0.33542 0.14201 0.34723 0.14427 0.35649 C 0.14444 0.36922 0.14878 0.39838 0.14201 0.40394 C 0.14132 0.41204 0.14149 0.41389 0.13836 0.41389 " pathEditMode="relative" rAng="0" ptsTypes="fffffffffffffffffffffffA">
                                      <p:cBhvr>
                                        <p:cTn id="1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206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0.00087 0.00764 0.00278 0.0125 0.00347 0.0206 C 0.00486 0.03889 0.00608 0.0574 0.0099 0.0743 C 0.01129 0.08102 0.01372 0.08657 0.01545 0.09305 C 0.01632 0.10277 0.01684 0.10416 0.02084 0.10764 C 0.02587 0.11828 0.03143 0.13148 0.0382 0.13611 C 0.04271 0.14259 0.04775 0.1456 0.05295 0.14861 C 0.05903 0.1581 0.0658 0.15879 0.07292 0.16319 C 0.07656 0.16828 0.0809 0.17361 0.08403 0.17986 C 0.08559 0.18287 0.08646 0.18935 0.08854 0.19004 C 0.09531 0.19213 0.1007 0.1949 0.10695 0.20046 C 0.11007 0.2118 0.11181 0.21921 0.11788 0.22338 C 0.12084 0.22801 0.12361 0.23125 0.12709 0.23379 C 0.12934 0.23889 0.13125 0.23981 0.1342 0.24213 C 0.13525 0.24421 0.13611 0.24652 0.13698 0.24838 C 0.13785 0.25 0.13906 0.25069 0.13976 0.25254 C 0.14445 0.26319 0.14063 0.25856 0.14531 0.27106 C 0.14653 0.2743 0.14844 0.27615 0.14983 0.27916 C 0.15139 0.28264 0.15295 0.28611 0.15434 0.28958 C 0.15521 0.29166 0.15712 0.29583 0.15712 0.29606 C 0.15799 0.30393 0.15886 0.30949 0.16094 0.31643 C 0.16406 0.3544 0.1599 0.39236 0.1599 0.43055 " pathEditMode="relative" rAng="0" ptsTypes="fffffffffffffffffffffA">
                                      <p:cBhvr>
                                        <p:cTn id="20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21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1546 0.01852 0.03039 0.04236 0.04566 0.0632 C 0.04809 0.06644 0.05035 0.0713 0.05296 0.07431 C 0.05539 0.07778 0.06094 0.08241 0.06094 0.08287 C 0.06459 0.11551 0.07066 0.14769 0.08021 0.17246 C 0.08125 0.1801 0.08195 0.19028 0.08334 0.19746 C 0.08438 0.20348 0.08664 0.20857 0.08768 0.21459 C 0.08993 0.22593 0.09063 0.2382 0.09289 0.24931 C 0.09462 0.27246 0.09584 0.29537 0.09809 0.31829 C 0.09948 0.33357 0.10226 0.34769 0.104 0.36227 C 0.10434 0.3713 0.10452 0.38033 0.10452 0.38912 C 0.10452 0.3963 0.10504 0.40371 0.104 0.41042 C 0.10365 0.41274 0.10157 0.41459 0.10157 0.41482 " pathEditMode="relative" rAng="0" ptsTypes="ffffffffffffA">
                                      <p:cBhvr>
                                        <p:cTn id="22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20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89 0.1919 0.06996 0.38403 0.08611 0.45741 C 0.10225 0.53079 0.09375 0.44005 0.09722 0.44074 C 0.10069 0.44144 0.10486 0.46019 0.10694 0.46111 C 0.10903 0.46204 0.10937 0.45417 0.10972 0.4463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42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C 0.1191 0.11412 0.23837 0.2287 0.29167 0.27453 C 0.34497 0.32037 0.3323 0.29722 0.3198 0.2745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60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1944 -0.0007 0.03889 -0.00023 0.05833 -0.00185 C 0.05851 -0.00185 0.07118 -0.00695 0.07361 -0.00741 C 0.08767 -0.01019 0.10139 -0.01135 0.11528 -0.01482 C 0.1658 -0.01366 0.18247 -0.03241 0.21111 -0.00371 C 0.21563 0.0081 0.21858 0.01666 0.22083 0.02963 C 0.2217 0.03449 0.22361 0.04444 0.22361 0.04444 C 0.22465 0.05856 0.22604 0.07129 0.22778 0.08518 C 0.22865 0.10764 0.22691 0.13472 0.23472 0.15555 C 0.23715 0.17477 0.24184 0.19305 0.24722 0.21111 C 0.2526 0.22893 0.25573 0.2449 0.26389 0.26111 C 0.26858 0.27037 0.27326 0.2794 0.28194 0.28333 C 0.29635 0.28981 0.28733 0.28703 0.30972 0.28703 " pathEditMode="relative" ptsTypes="ffffffffffffA">
                                      <p:cBhvr>
                                        <p:cTn id="2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3" grpId="0" animBg="1"/>
      <p:bldP spid="1048" grpId="0" animBg="1"/>
      <p:bldP spid="42035" grpId="0" animBg="1"/>
      <p:bldP spid="42040" grpId="0" animBg="1"/>
      <p:bldP spid="42041" grpId="0" animBg="1"/>
      <p:bldP spid="420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539750" y="1989138"/>
            <a:ext cx="4967288" cy="2879725"/>
          </a:xfrm>
          <a:prstGeom prst="wedgeEllipseCallout">
            <a:avLst>
              <a:gd name="adj1" fmla="val 76815"/>
              <a:gd name="adj2" fmla="val 24421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вижу: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отправились за сокровищами?!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 готовы ли вы к испытаниям…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323850" y="1989138"/>
            <a:ext cx="6048375" cy="3455987"/>
          </a:xfrm>
          <a:prstGeom prst="wedgeEllipseCallout">
            <a:avLst>
              <a:gd name="adj1" fmla="val 57718"/>
              <a:gd name="adj2" fmla="val 12014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CCFFCC"/>
                </a:solidFill>
              </a:rPr>
              <a:t>1. </a:t>
            </a:r>
            <a:r>
              <a:rPr lang="ru-RU" altLang="ru-RU" sz="2800" b="1">
                <a:solidFill>
                  <a:srgbClr val="CCFFCC"/>
                </a:solidFill>
              </a:rPr>
              <a:t>Если круг разделить на шесть равных частей, то каждая из этих частей составляет одну ____________ круга.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692275" y="4437063"/>
            <a:ext cx="1631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шестую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348" y="2955106"/>
            <a:ext cx="3900399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143" y="2955106"/>
            <a:ext cx="3492421" cy="390039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323850" y="1989138"/>
            <a:ext cx="6048375" cy="3455987"/>
          </a:xfrm>
          <a:prstGeom prst="wedgeEllipseCallout">
            <a:avLst>
              <a:gd name="adj1" fmla="val 57718"/>
              <a:gd name="adj2" fmla="val 12014"/>
            </a:avLst>
          </a:prstGeom>
          <a:solidFill>
            <a:srgbClr val="8064A2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CCFFCC"/>
                </a:solidFill>
              </a:rPr>
              <a:t>2. </a:t>
            </a:r>
            <a:r>
              <a:rPr lang="ru-RU" altLang="ru-RU" sz="2800" b="1">
                <a:solidFill>
                  <a:srgbClr val="CCFFCC"/>
                </a:solidFill>
              </a:rPr>
              <a:t>Доля, получаемая  при делении целого на четыре равные части, называется одна ______________.</a:t>
            </a:r>
          </a:p>
          <a:p>
            <a:pPr algn="ctr" eaLnBrk="1" hangingPunct="1"/>
            <a:endParaRPr lang="ru-RU" altLang="ru-RU" sz="2800" b="1">
              <a:solidFill>
                <a:srgbClr val="CC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763713" y="188913"/>
            <a:ext cx="426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80"/>
                </a:solidFill>
              </a:rPr>
              <a:t>Первое испытание.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69215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eaLnBrk="0" hangingPunct="0">
              <a:lnSpc>
                <a:spcPct val="90000"/>
              </a:lnSpc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642D"/>
                </a:solidFill>
              </a:rPr>
              <a:t>Встреча с огненным </a:t>
            </a:r>
            <a:br>
              <a:rPr lang="ru-RU" altLang="ru-RU" sz="4000" b="1">
                <a:solidFill>
                  <a:srgbClr val="00642D"/>
                </a:solidFill>
              </a:rPr>
            </a:br>
            <a:r>
              <a:rPr lang="ru-RU" altLang="ru-RU" sz="4000" b="1">
                <a:solidFill>
                  <a:srgbClr val="00642D"/>
                </a:solidFill>
              </a:rPr>
              <a:t>пиратом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763713" y="4005263"/>
            <a:ext cx="1870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четверть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2134</TotalTime>
  <Words>637</Words>
  <Application>Microsoft Office PowerPoint</Application>
  <PresentationFormat>Экран (4:3)</PresentationFormat>
  <Paragraphs>220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Verdana</vt:lpstr>
      <vt:lpstr>Calibri</vt:lpstr>
      <vt:lpstr>Arial Black</vt:lpstr>
      <vt:lpstr>Wingdings</vt:lpstr>
      <vt:lpstr>Times New Roman</vt:lpstr>
      <vt:lpstr>Шары</vt:lpstr>
      <vt:lpstr>Оформление по умолчанию</vt:lpstr>
      <vt:lpstr>2_Студия</vt:lpstr>
      <vt:lpstr>Формула</vt:lpstr>
      <vt:lpstr>Microsoft Equation 3.0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правильные дроби и соберите слово: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Летающий сапог</vt:lpstr>
      <vt:lpstr>Летающий сапог</vt:lpstr>
      <vt:lpstr>Летающий сапог</vt:lpstr>
      <vt:lpstr>Летающий сапог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Пользователь Windows</cp:lastModifiedBy>
  <cp:revision>197</cp:revision>
  <dcterms:created xsi:type="dcterms:W3CDTF">2011-11-21T17:40:38Z</dcterms:created>
  <dcterms:modified xsi:type="dcterms:W3CDTF">2020-02-18T12:37:17Z</dcterms:modified>
</cp:coreProperties>
</file>