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5" r:id="rId11"/>
    <p:sldId id="267" r:id="rId12"/>
    <p:sldId id="269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273" y="188640"/>
            <a:ext cx="8784976" cy="645889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8105" y="4509120"/>
            <a:ext cx="30963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Выполнила: </a:t>
            </a:r>
          </a:p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Пушкарева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О.А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.,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воспитатель МБДОУ «</a:t>
            </a:r>
            <a:r>
              <a:rPr lang="ru-RU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Ишлейский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детский сад «Буратино» Чебоксарского района Чувашской Республики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59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97255"/>
            <a:ext cx="8568952" cy="3912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lnSpc>
                <a:spcPct val="115000"/>
              </a:lnSpc>
              <a:spcBef>
                <a:spcPts val="1125"/>
              </a:spcBef>
              <a:spcAft>
                <a:spcPts val="1125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Метод противоречий: 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</a:p>
          <a:p>
            <a:pPr marL="457200" lvl="0" indent="-457200" algn="ctr">
              <a:lnSpc>
                <a:spcPct val="115000"/>
              </a:lnSpc>
              <a:spcBef>
                <a:spcPts val="1125"/>
              </a:spcBef>
              <a:spcAft>
                <a:spcPts val="1125"/>
              </a:spcAft>
              <a:buFontTx/>
              <a:buAutoNum type="arabicPeriod"/>
            </a:pPr>
            <a:r>
              <a:rPr lang="ru-RU" sz="2000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Игра </a:t>
            </a:r>
            <a:r>
              <a:rPr lang="ru-RU" sz="2000" dirty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«Хорошо-плохо» заставляет дошкольника постоянно находить в одном и том же предмете, действии плохие и хорошие стороны. Такая игра постепенно подводит детей к пониманию противоречий в окружающем мире</a:t>
            </a:r>
            <a:r>
              <a:rPr lang="ru-RU" sz="2000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</a:t>
            </a:r>
          </a:p>
          <a:p>
            <a:pPr marL="457200" lvl="0" indent="-457200" algn="ctr">
              <a:lnSpc>
                <a:spcPct val="115000"/>
              </a:lnSpc>
              <a:spcBef>
                <a:spcPts val="1125"/>
              </a:spcBef>
              <a:spcAft>
                <a:spcPts val="1125"/>
              </a:spcAft>
              <a:buFontTx/>
              <a:buAutoNum type="arabicPeriod"/>
            </a:pPr>
            <a:r>
              <a:rPr lang="ru-RU" sz="2000" dirty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Прием «Противоположные </a:t>
            </a:r>
            <a:r>
              <a:rPr lang="ru-RU" sz="2000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значения» еще </a:t>
            </a:r>
            <a:r>
              <a:rPr lang="ru-RU" sz="2000" dirty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один инструмент ТРИЗ, позволяющий подвести детей к пониманию противоречий между предметами и явлениями окружающей действительности. Этот прием очень хорошо усваивается дошкольниками</a:t>
            </a:r>
            <a:r>
              <a:rPr lang="ru-RU" sz="2000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</a:t>
            </a:r>
            <a:endParaRPr lang="ru-RU" sz="2000" dirty="0">
              <a:solidFill>
                <a:srgbClr val="333333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4277466"/>
            <a:ext cx="4104456" cy="216077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245" t="32749"/>
          <a:stretch/>
        </p:blipFill>
        <p:spPr>
          <a:xfrm>
            <a:off x="6948264" y="4210121"/>
            <a:ext cx="1872208" cy="25293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1791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84249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Мозговой </a:t>
            </a:r>
            <a:r>
              <a:rPr lang="ru-RU" sz="24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штурм - </a:t>
            </a:r>
            <a:r>
              <a:rPr lang="ru-RU" sz="2000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это  </a:t>
            </a:r>
            <a:r>
              <a:rPr lang="ru-RU" sz="2000" dirty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построенный особым  образом  коллективный  метод  или  поиск  нетрадиционных  путей  решения  проблемы</a:t>
            </a:r>
            <a:r>
              <a:rPr lang="ru-RU" sz="2000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 Это  </a:t>
            </a:r>
            <a:r>
              <a:rPr lang="ru-RU" sz="2000" dirty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метод</a:t>
            </a:r>
            <a:r>
              <a:rPr lang="ru-RU" sz="2000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, позволяющий  </a:t>
            </a:r>
            <a:r>
              <a:rPr lang="ru-RU" sz="2000" dirty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избежать  инерционной  направленности  поиска</a:t>
            </a:r>
            <a:r>
              <a:rPr lang="ru-RU" sz="2000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, активизирующий  </a:t>
            </a:r>
            <a:r>
              <a:rPr lang="ru-RU" sz="2000" dirty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ассоциативные  способности  человека.  </a:t>
            </a:r>
            <a:endParaRPr lang="ru-RU" sz="2000" dirty="0" smtClean="0">
              <a:solidFill>
                <a:srgbClr val="333333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algn="ctr"/>
            <a:r>
              <a:rPr lang="ru-RU" sz="2000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Например: </a:t>
            </a:r>
            <a:r>
              <a:rPr lang="ru-RU" sz="2000" dirty="0">
                <a:solidFill>
                  <a:srgbClr val="333333"/>
                </a:solidFill>
                <a:latin typeface="Arial"/>
              </a:rPr>
              <a:t>«Как  уберечь  продукты  от  мышей?»</a:t>
            </a:r>
            <a:endParaRPr lang="ru-RU" sz="2000" dirty="0">
              <a:solidFill>
                <a:srgbClr val="333333"/>
              </a:solidFill>
              <a:latin typeface="Georgia"/>
            </a:endParaRPr>
          </a:p>
          <a:p>
            <a:pPr algn="ctr"/>
            <a:r>
              <a:rPr lang="ru-RU" sz="2000" dirty="0" smtClean="0">
                <a:solidFill>
                  <a:srgbClr val="333333"/>
                </a:solidFill>
                <a:latin typeface="Arial"/>
              </a:rPr>
              <a:t>«Как курочке  спасти  цыплят от  коршуна?»</a:t>
            </a:r>
            <a:endParaRPr lang="ru-RU" sz="2000" dirty="0" smtClean="0">
              <a:solidFill>
                <a:srgbClr val="333333"/>
              </a:solidFill>
              <a:latin typeface="Georgia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780928"/>
            <a:ext cx="4536504" cy="314382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9221" t="35455"/>
          <a:stretch/>
        </p:blipFill>
        <p:spPr>
          <a:xfrm>
            <a:off x="5220072" y="4602417"/>
            <a:ext cx="3600400" cy="1948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6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6"/>
            <a:ext cx="828092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Принципиальное отличие ТРИЗ от каких-либо методик и теорий в том, что это не сборник отдельных приемов, действий, навыков и не их формализация, а попытка создать метод, посредством которого можно решать многие задачи, в том числе и педагогические, находить новые идеи и быть в постоянном творчестве</a:t>
            </a:r>
            <a:r>
              <a:rPr lang="ru-RU" sz="24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Обретя 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навык мышления, отработав принцип решения задач на уровне детских проблем, ребенок и в большую жизнь придет во всеоружии.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5373216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  <a:endParaRPr lang="ru-RU" sz="3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00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396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332656"/>
            <a:ext cx="7488832" cy="50449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36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ЧТО ЖЕ ТАКОЕ ТРИЗ?</a:t>
            </a:r>
            <a:endParaRPr lang="ru-RU" sz="3600" b="1" dirty="0" smtClean="0">
              <a:solidFill>
                <a:srgbClr val="FF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Ответ </a:t>
            </a:r>
            <a:r>
              <a:rPr lang="ru-RU" sz="2400" b="1" dirty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прост – это уникальный инструмент </a:t>
            </a:r>
            <a:r>
              <a:rPr lang="ru-RU" sz="2400" b="1" u="sng" dirty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для</a:t>
            </a:r>
            <a:r>
              <a:rPr lang="ru-RU" sz="2400" b="1" dirty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:</a:t>
            </a:r>
            <a:endParaRPr lang="ru-RU" sz="2400" b="1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spcBef>
                <a:spcPts val="1125"/>
              </a:spcBef>
              <a:spcAft>
                <a:spcPts val="1125"/>
              </a:spcAft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поиска нетривиальных идей,</a:t>
            </a:r>
            <a:endParaRPr lang="ru-RU" sz="24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spcBef>
                <a:spcPts val="1125"/>
              </a:spcBef>
              <a:spcAft>
                <a:spcPts val="1125"/>
              </a:spcAft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выявления и решения многих творческих проблем,</a:t>
            </a:r>
            <a:endParaRPr lang="ru-RU" sz="24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spcBef>
                <a:spcPts val="1125"/>
              </a:spcBef>
              <a:spcAft>
                <a:spcPts val="1125"/>
              </a:spcAft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развития творческого мышления, формирования творческой личности.</a:t>
            </a:r>
            <a:endParaRPr lang="ru-RU" sz="2400" dirty="0"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245" t="32749"/>
          <a:stretch/>
        </p:blipFill>
        <p:spPr>
          <a:xfrm>
            <a:off x="6948264" y="3717032"/>
            <a:ext cx="1872208" cy="25293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9026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8280920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600" b="1" dirty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ТРИЗ </a:t>
            </a:r>
            <a:r>
              <a:rPr lang="ru-RU" sz="3600" b="1" i="1" dirty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(теории решения изобретательских задач)</a:t>
            </a:r>
            <a:r>
              <a:rPr lang="ru-RU" sz="3600" dirty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 </a:t>
            </a:r>
            <a:endParaRPr lang="ru-RU" sz="3600" dirty="0" smtClean="0">
              <a:solidFill>
                <a:srgbClr val="333333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– 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это наука, изучающая объективные закономерности развития систем и разрабатывающая методологию решения проблем. </a:t>
            </a:r>
            <a:endParaRPr lang="ru-RU" sz="2400" dirty="0" smtClean="0">
              <a:solidFill>
                <a:srgbClr val="333333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Автор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 </a:t>
            </a:r>
            <a:r>
              <a:rPr lang="ru-RU" sz="2400" b="1" dirty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ТРИЗ – Г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 С. </a:t>
            </a:r>
            <a:r>
              <a:rPr lang="ru-RU" sz="2400" dirty="0" err="1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Альтшуллер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 </a:t>
            </a:r>
            <a:endParaRPr lang="ru-RU" sz="2400" dirty="0" smtClean="0">
              <a:solidFill>
                <a:srgbClr val="333333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В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 </a:t>
            </a:r>
            <a:r>
              <a:rPr lang="ru-RU" sz="2400" b="1" dirty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детский сад ТРИЗ пришел в 1987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 </a:t>
            </a:r>
            <a:endParaRPr lang="ru-RU" sz="2400" dirty="0" smtClean="0">
              <a:solidFill>
                <a:srgbClr val="333333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В 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настоящее время приемы и методы </a:t>
            </a:r>
            <a:r>
              <a:rPr lang="ru-RU" sz="2400" b="1" dirty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технического </a:t>
            </a:r>
            <a:r>
              <a:rPr lang="ru-RU" sz="2400" b="1" dirty="0" err="1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ТРИЗа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 с успехом используются в </a:t>
            </a:r>
            <a:r>
              <a:rPr lang="ru-RU" sz="2400" b="1" dirty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детских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 садах для развития у дошкольников изобретательской смекалки, творческого воображения, диалектического мышления.</a:t>
            </a:r>
            <a:endParaRPr lang="ru-RU" sz="2400" dirty="0"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847" b="71987"/>
          <a:stretch/>
        </p:blipFill>
        <p:spPr>
          <a:xfrm rot="1623065">
            <a:off x="455293" y="5272020"/>
            <a:ext cx="1512168" cy="13138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847" b="71987"/>
          <a:stretch/>
        </p:blipFill>
        <p:spPr>
          <a:xfrm rot="1611758">
            <a:off x="7187569" y="5302496"/>
            <a:ext cx="1512168" cy="13138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3751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76672"/>
            <a:ext cx="7920880" cy="4125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600" b="1" dirty="0" smtClean="0">
                <a:solidFill>
                  <a:srgbClr val="00B05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ОСНОВНЫЕ ФУНКЦИИ ТРИЗ:</a:t>
            </a:r>
            <a:endParaRPr lang="ru-RU" sz="3600" b="1" dirty="0" smtClean="0">
              <a:solidFill>
                <a:srgbClr val="00B05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15000"/>
              </a:lnSpc>
              <a:spcBef>
                <a:spcPts val="1125"/>
              </a:spcBef>
              <a:spcAft>
                <a:spcPts val="1125"/>
              </a:spcAft>
              <a:buFont typeface="+mj-lt"/>
              <a:buAutoNum type="arabicPeriod"/>
            </a:pPr>
            <a:r>
              <a:rPr lang="ru-RU" sz="2400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Решение 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творческих и изобретательских задач любой сложности и направленности без перебора вариантов.</a:t>
            </a:r>
            <a:endParaRPr lang="ru-RU" sz="24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Прогнозирование 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развития </a:t>
            </a:r>
            <a:r>
              <a:rPr lang="ru-RU" sz="2400" b="1" dirty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технических систем </a:t>
            </a:r>
            <a:r>
              <a:rPr lang="ru-RU" sz="2400" i="1" dirty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(ТС)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 и получение перспективных решений </a:t>
            </a:r>
            <a:r>
              <a:rPr lang="ru-RU" sz="2400" i="1" dirty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(в том числе и принципиально новых)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</a:t>
            </a:r>
            <a:endParaRPr lang="ru-RU" sz="24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15000"/>
              </a:lnSpc>
              <a:spcBef>
                <a:spcPts val="1125"/>
              </a:spcBef>
              <a:spcAft>
                <a:spcPts val="1125"/>
              </a:spcAft>
              <a:buFont typeface="+mj-lt"/>
              <a:buAutoNum type="arabicPeriod"/>
            </a:pPr>
            <a:r>
              <a:rPr lang="ru-RU" sz="2400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Развитие 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качеств творческой личности.</a:t>
            </a:r>
            <a:endParaRPr lang="ru-RU" sz="2400" dirty="0"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9221" t="35455"/>
          <a:stretch/>
        </p:blipFill>
        <p:spPr>
          <a:xfrm>
            <a:off x="5220072" y="4602417"/>
            <a:ext cx="3600400" cy="1948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89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8640"/>
            <a:ext cx="8496944" cy="64976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400" b="1" dirty="0" smtClean="0">
                <a:solidFill>
                  <a:srgbClr val="7030A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ПОЛОЖИТЕЛЬНЫЕ СТОРОНЫ ТРИЗ:</a:t>
            </a:r>
            <a:endParaRPr lang="ru-RU" sz="3400" b="1" dirty="0" smtClean="0">
              <a:solidFill>
                <a:srgbClr val="7030A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15000"/>
              </a:lnSpc>
              <a:spcBef>
                <a:spcPts val="1125"/>
              </a:spcBef>
              <a:spcAft>
                <a:spcPts val="1125"/>
              </a:spcAft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у 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детей обогащается круг представлений, растет словарный запас, развиваются творческие </a:t>
            </a:r>
            <a:r>
              <a:rPr lang="ru-RU" sz="2400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способности;</a:t>
            </a:r>
            <a:endParaRPr lang="ru-RU" sz="24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400" b="1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ТРИЗ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 помогает формировать диалектику и логику, способствует преодолению застенчивости, замкнутости, робости; маленький человек учится отстаивать свою точку зрения, а попадая в трудные ситуации самостоятельно находить оригинальные </a:t>
            </a:r>
            <a:r>
              <a:rPr lang="ru-RU" sz="2400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решения;</a:t>
            </a:r>
            <a:endParaRPr lang="ru-RU" sz="24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400" b="1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ТРИЗ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 способствует развитию наглядно-образного, причинного, эвристического мышления; памяти, воображения, воздействует на другие психические процессы.</a:t>
            </a:r>
            <a:endParaRPr lang="ru-RU" sz="2400" dirty="0"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06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502415" cy="53209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400" b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ОСНОВНЫЕ ЭТАПЫ МЕТОДИКИ ТРИЗ</a:t>
            </a:r>
            <a:endParaRPr lang="ru-RU" sz="3400" b="1" dirty="0" smtClean="0">
              <a:solidFill>
                <a:srgbClr val="C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457200" indent="-457200" algn="just">
              <a:spcBef>
                <a:spcPts val="1125"/>
              </a:spcBef>
              <a:spcAft>
                <a:spcPts val="1125"/>
              </a:spcAft>
              <a:buFont typeface="+mj-lt"/>
              <a:buAutoNum type="arabicPeriod"/>
            </a:pPr>
            <a:r>
              <a:rPr lang="ru-RU" sz="2400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Поиск сути</a:t>
            </a:r>
            <a:r>
              <a:rPr lang="ru-RU" sz="2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: п</a:t>
            </a:r>
            <a:r>
              <a:rPr lang="ru-RU" sz="2400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еред 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детьми ставится проблема (вопрос, которую надо решить. И все ищут разные варианты решения, то, что является истиной</a:t>
            </a:r>
            <a:r>
              <a:rPr lang="ru-RU" sz="2400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</a:t>
            </a:r>
          </a:p>
          <a:p>
            <a:pPr marL="457200" indent="-457200" algn="just">
              <a:spcBef>
                <a:spcPts val="1125"/>
              </a:spcBef>
              <a:spcAft>
                <a:spcPts val="1125"/>
              </a:spcAft>
              <a:buFont typeface="+mj-lt"/>
              <a:buAutoNum type="arabicPeriod"/>
            </a:pPr>
            <a:r>
              <a:rPr lang="ru-RU" sz="2400" i="1" dirty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«Тайна двойного»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 - выявление </a:t>
            </a:r>
            <a:r>
              <a:rPr lang="ru-RU" sz="2400" u="sng" dirty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противоречий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: </a:t>
            </a:r>
            <a:r>
              <a:rPr lang="ru-RU" sz="2400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хорошо-плохо</a:t>
            </a:r>
            <a:r>
              <a:rPr lang="ru-RU" sz="2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 </a:t>
            </a:r>
            <a:r>
              <a:rPr lang="ru-RU" sz="2400" u="sng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Например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: солнце – это хорошо и плохо. </a:t>
            </a:r>
            <a:r>
              <a:rPr lang="ru-RU" sz="2400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Хорошо - 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греет, </a:t>
            </a:r>
            <a:r>
              <a:rPr lang="ru-RU" sz="2400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плохо - 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может </a:t>
            </a:r>
            <a:r>
              <a:rPr lang="ru-RU" sz="2400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сжечь.</a:t>
            </a:r>
          </a:p>
          <a:p>
            <a:pPr marL="457200" indent="-457200" algn="just"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Разрешение противоречий </a:t>
            </a:r>
            <a:r>
              <a:rPr lang="ru-RU" sz="2400" i="1" dirty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(при помощи игр и сказок</a:t>
            </a:r>
            <a:r>
              <a:rPr lang="ru-RU" sz="2400" i="1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)</a:t>
            </a:r>
            <a:r>
              <a:rPr lang="ru-RU" sz="2400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</a:t>
            </a:r>
            <a:r>
              <a:rPr lang="ru-RU" sz="2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2400" u="sng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Например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: зонт нужен большой, чтобы скрыться под ним от дождя, но он нужен и маленький, чтобы носить его в сумке. Решение этого противоречия – складной зонтик</a:t>
            </a:r>
            <a:r>
              <a:rPr lang="ru-RU" sz="2400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</a:t>
            </a:r>
            <a:endParaRPr lang="ru-RU" sz="2400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09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36075"/>
            <a:ext cx="8280920" cy="3489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Bef>
                <a:spcPts val="1125"/>
              </a:spcBef>
              <a:spcAft>
                <a:spcPts val="1125"/>
              </a:spcAft>
            </a:pPr>
            <a:r>
              <a:rPr lang="ru-RU" sz="3600" b="1" dirty="0" smtClean="0">
                <a:solidFill>
                  <a:srgbClr val="00B05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МЕТОДЫ АКТИВИЗАЦИИ ПЕРЕБОРА ВАРИАНТОВ:</a:t>
            </a:r>
            <a:endParaRPr lang="ru-RU" sz="3600" b="1" dirty="0" smtClean="0">
              <a:solidFill>
                <a:srgbClr val="00B05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lvl="0" algn="ctr">
              <a:lnSpc>
                <a:spcPct val="115000"/>
              </a:lnSpc>
              <a:spcBef>
                <a:spcPts val="1125"/>
              </a:spcBef>
              <a:spcAft>
                <a:spcPts val="1125"/>
              </a:spcAft>
            </a:pPr>
            <a:r>
              <a:rPr lang="ru-RU" sz="24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• 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Метод фокальных объектов: </a:t>
            </a:r>
            <a:r>
              <a:rPr lang="ru-RU" sz="2000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суть </a:t>
            </a:r>
            <a:r>
              <a:rPr lang="ru-RU" sz="2000" dirty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метода заключается в следующем. Перед нами объект, который надо усовершенствовать. Для усовершенствования на данный объект переносятся свойства другого объекта, никак с ним не связанного. Например: </a:t>
            </a:r>
            <a:r>
              <a:rPr lang="ru-RU" sz="2000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«Хватающее </a:t>
            </a:r>
            <a:r>
              <a:rPr lang="ru-RU" sz="2000" dirty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яблоко» - у яблока выросли </a:t>
            </a:r>
            <a:r>
              <a:rPr lang="ru-RU" sz="2000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ручки.</a:t>
            </a:r>
            <a:endParaRPr lang="ru-RU" sz="2000" dirty="0">
              <a:solidFill>
                <a:prstClr val="black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79"/>
          <a:stretch/>
        </p:blipFill>
        <p:spPr>
          <a:xfrm>
            <a:off x="6641053" y="4077072"/>
            <a:ext cx="2251427" cy="208823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194409"/>
            <a:ext cx="1682863" cy="168286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4106" y="4675800"/>
            <a:ext cx="864096" cy="86409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4284888"/>
            <a:ext cx="1774523" cy="159238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0379" y="4194409"/>
            <a:ext cx="1590674" cy="1682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95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882" b="11004"/>
          <a:stretch/>
        </p:blipFill>
        <p:spPr>
          <a:xfrm>
            <a:off x="3131840" y="3640624"/>
            <a:ext cx="5432251" cy="281247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01289" y="260648"/>
            <a:ext cx="8496944" cy="334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lnSpc>
                <a:spcPct val="115000"/>
              </a:lnSpc>
              <a:spcBef>
                <a:spcPts val="1125"/>
              </a:spcBef>
              <a:spcAft>
                <a:spcPts val="1125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Системный 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оператор: </a:t>
            </a:r>
            <a:r>
              <a:rPr lang="ru-RU" sz="2000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система </a:t>
            </a:r>
            <a:r>
              <a:rPr lang="ru-RU" sz="2000" dirty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- это совокупность взаимосвязанных элементов и предметов, обладающая определенными свойствами, не сводящимися к свойствам отдельных элементов. Например, цветы в вазе - это система предметов, собранных в определенном порядке. Восприятие можно представить через три экрана: систему, надсистему, подсистему. Так, например, пылесос - это система, состоящая и таких частей, как корпус, шланг, щётка и т.д. В свою очередь, пылесос является частью системы бытовая техника. </a:t>
            </a:r>
            <a:endParaRPr lang="ru-RU" sz="2000" dirty="0">
              <a:solidFill>
                <a:prstClr val="black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75" t="36497" r="27325"/>
          <a:stretch/>
        </p:blipFill>
        <p:spPr>
          <a:xfrm>
            <a:off x="611560" y="3660337"/>
            <a:ext cx="2160240" cy="2792760"/>
          </a:xfrm>
          <a:prstGeom prst="snip1Rect">
            <a:avLst>
              <a:gd name="adj" fmla="val 50000"/>
            </a:avLst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5683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465" y="2852937"/>
            <a:ext cx="4567128" cy="345638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08929" y="257363"/>
            <a:ext cx="8208912" cy="2286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Bef>
                <a:spcPts val="1125"/>
              </a:spcBef>
              <a:spcAft>
                <a:spcPts val="1125"/>
              </a:spcAft>
            </a:pP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• Морфологический анализ: </a:t>
            </a:r>
            <a:r>
              <a:rPr lang="ru-RU" sz="2000" dirty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цель этого метода - выявить все возможные варианты решения данной проблемы, которые при простом переборе могли быть упущены. Пример: произвольно  выбирая  картинки, можно  создавать фантастические  объекты  (например,  животное  с  головой  зайца, туловищем  крокодила, хвостом  лисы  и  ногами  жирафа).</a:t>
            </a:r>
            <a:endParaRPr lang="ru-RU" sz="2000" dirty="0">
              <a:solidFill>
                <a:prstClr val="black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9221" t="35455"/>
          <a:stretch/>
        </p:blipFill>
        <p:spPr>
          <a:xfrm>
            <a:off x="5220072" y="4602417"/>
            <a:ext cx="3600400" cy="1948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16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96</TotalTime>
  <Words>396</Words>
  <Application>Microsoft Office PowerPoint</Application>
  <PresentationFormat>Экран (4:3)</PresentationFormat>
  <Paragraphs>37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Исполнительная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Оля</dc:creator>
  <cp:lastModifiedBy>1</cp:lastModifiedBy>
  <cp:revision>11</cp:revision>
  <dcterms:created xsi:type="dcterms:W3CDTF">2017-05-25T11:19:47Z</dcterms:created>
  <dcterms:modified xsi:type="dcterms:W3CDTF">2017-05-25T13:06:47Z</dcterms:modified>
</cp:coreProperties>
</file>