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13"/>
  </p:notesMasterIdLst>
  <p:sldIdLst>
    <p:sldId id="256" r:id="rId2"/>
    <p:sldId id="257" r:id="rId3"/>
    <p:sldId id="259" r:id="rId4"/>
    <p:sldId id="267" r:id="rId5"/>
    <p:sldId id="260" r:id="rId6"/>
    <p:sldId id="263" r:id="rId7"/>
    <p:sldId id="265" r:id="rId8"/>
    <p:sldId id="264" r:id="rId9"/>
    <p:sldId id="271" r:id="rId10"/>
    <p:sldId id="273" r:id="rId11"/>
    <p:sldId id="27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0" autoAdjust="0"/>
    <p:restoredTop sz="86410" autoAdjust="0"/>
  </p:normalViewPr>
  <p:slideViewPr>
    <p:cSldViewPr>
      <p:cViewPr varScale="1">
        <p:scale>
          <a:sx n="63" d="100"/>
          <a:sy n="63" d="100"/>
        </p:scale>
        <p:origin x="-136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68DAEA-FA4F-4B5F-84F5-87905309F93B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4A1796-6A79-44B5-B495-2E7A30CCAF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7724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4A1796-6A79-44B5-B495-2E7A30CCAF63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4A1796-6A79-44B5-B495-2E7A30CCAF63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4A1796-6A79-44B5-B495-2E7A30CCAF63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71604" y="1357298"/>
            <a:ext cx="6715172" cy="464742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 algn="ctr"/>
            <a:r>
              <a:rPr lang="ru-RU" sz="2000" b="1" i="1" dirty="0" smtClean="0">
                <a:solidFill>
                  <a:srgbClr val="7030A0"/>
                </a:solidFill>
              </a:rPr>
              <a:t> МБДОУ  «</a:t>
            </a:r>
            <a:r>
              <a:rPr lang="ru-RU" sz="2000" b="1" i="1" dirty="0" err="1" smtClean="0">
                <a:solidFill>
                  <a:srgbClr val="7030A0"/>
                </a:solidFill>
              </a:rPr>
              <a:t>Ишлейский</a:t>
            </a:r>
            <a:r>
              <a:rPr lang="ru-RU" sz="2000" b="1" i="1" dirty="0" smtClean="0">
                <a:solidFill>
                  <a:srgbClr val="7030A0"/>
                </a:solidFill>
              </a:rPr>
              <a:t> детский сад «Буратино»</a:t>
            </a:r>
          </a:p>
          <a:p>
            <a:pPr lvl="0" algn="ctr"/>
            <a:r>
              <a:rPr lang="ru-RU" sz="2800" b="1" i="1" dirty="0" smtClean="0">
                <a:solidFill>
                  <a:srgbClr val="7030A0"/>
                </a:solidFill>
              </a:rPr>
              <a:t> Использование средств русского фольклора для развития коммуникативных способностей детей</a:t>
            </a:r>
          </a:p>
          <a:p>
            <a:pPr lvl="0" algn="ctr"/>
            <a:endParaRPr lang="ru-RU" sz="2400" b="1" i="1" dirty="0" smtClean="0">
              <a:solidFill>
                <a:srgbClr val="7030A0"/>
              </a:solidFill>
            </a:endParaRPr>
          </a:p>
          <a:p>
            <a:pPr lvl="0" algn="ctr"/>
            <a:r>
              <a:rPr lang="ru-RU" sz="2400" b="1" i="1" dirty="0" smtClean="0">
                <a:solidFill>
                  <a:srgbClr val="7030A0"/>
                </a:solidFill>
              </a:rPr>
              <a:t>Подготовила воспитатель </a:t>
            </a:r>
            <a:r>
              <a:rPr lang="ru-RU" sz="2400" b="1" i="1" dirty="0" err="1" smtClean="0">
                <a:solidFill>
                  <a:srgbClr val="7030A0"/>
                </a:solidFill>
              </a:rPr>
              <a:t>Яруткина</a:t>
            </a:r>
            <a:r>
              <a:rPr lang="ru-RU" sz="2400" b="1" i="1" dirty="0" smtClean="0">
                <a:solidFill>
                  <a:srgbClr val="7030A0"/>
                </a:solidFill>
              </a:rPr>
              <a:t> н.н. </a:t>
            </a:r>
          </a:p>
          <a:p>
            <a:pPr lvl="0" algn="ctr"/>
            <a:endParaRPr lang="ru-RU" sz="2400" b="1" i="1" dirty="0" smtClean="0">
              <a:solidFill>
                <a:srgbClr val="7030A0"/>
              </a:solidFill>
            </a:endParaRPr>
          </a:p>
          <a:p>
            <a:pPr lvl="0" algn="ctr"/>
            <a:endParaRPr lang="ru-RU" sz="2400" b="1" i="1" dirty="0" smtClean="0">
              <a:solidFill>
                <a:srgbClr val="7030A0"/>
              </a:solidFill>
            </a:endParaRPr>
          </a:p>
          <a:p>
            <a:pPr lvl="0" algn="ctr"/>
            <a:r>
              <a:rPr lang="ru-RU" sz="2400" b="1" i="1" dirty="0" err="1" smtClean="0">
                <a:solidFill>
                  <a:srgbClr val="7030A0"/>
                </a:solidFill>
              </a:rPr>
              <a:t>Ишлеи</a:t>
            </a:r>
            <a:r>
              <a:rPr lang="ru-RU" sz="2400" b="1" i="1" dirty="0" smtClean="0">
                <a:solidFill>
                  <a:srgbClr val="7030A0"/>
                </a:solidFill>
              </a:rPr>
              <a:t>, 2017г. </a:t>
            </a:r>
            <a:endParaRPr lang="ru-RU" sz="2400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385883436_illyustraciya-iz-knigi-kak-u-nashih-u-voro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957" y="2285968"/>
            <a:ext cx="6096043" cy="4572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57158" y="785794"/>
            <a:ext cx="83582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sz="2400" dirty="0" smtClean="0">
                <a:latin typeface="+mj-lt"/>
              </a:rPr>
              <a:t>Колыбельные песни позволяют запоминать слова и формы слов, словосочетания, осваивать лексическую сторону речи. </a:t>
            </a:r>
            <a:endParaRPr lang="ru-RU" sz="2400" dirty="0"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2285992"/>
            <a:ext cx="342902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sz="2400" dirty="0" smtClean="0">
                <a:latin typeface="+mj-lt"/>
              </a:rPr>
              <a:t>Невзирая на небольшой объем, колыбельная песня таит в себе неисчерпаемый источник воспитательных и образовательных возможностей. </a:t>
            </a:r>
            <a:endParaRPr lang="ru-RU" sz="2400" dirty="0">
              <a:latin typeface="+mj-l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2500314"/>
          </a:xfrm>
        </p:spPr>
        <p:txBody>
          <a:bodyPr>
            <a:normAutofit/>
          </a:bodyPr>
          <a:lstStyle/>
          <a:p>
            <a:r>
              <a:rPr lang="ru-RU" sz="6000" dirty="0" smtClean="0"/>
              <a:t>Спасибо за внимание!</a:t>
            </a:r>
            <a:endParaRPr lang="ru-RU" sz="6000" dirty="0"/>
          </a:p>
        </p:txBody>
      </p:sp>
      <p:pic>
        <p:nvPicPr>
          <p:cNvPr id="4" name="Рисунок 3" descr="99326403_73993389_f_4aa97b21345b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11" y="2786059"/>
            <a:ext cx="3645357" cy="40719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14282" y="642918"/>
            <a:ext cx="8572560" cy="4857784"/>
          </a:xfrm>
        </p:spPr>
        <p:txBody>
          <a:bodyPr>
            <a:noAutofit/>
          </a:bodyPr>
          <a:lstStyle/>
          <a:p>
            <a:pPr indent="457200"/>
            <a:r>
              <a:rPr lang="ru-RU" sz="3600" b="1" dirty="0" smtClean="0"/>
              <a:t>Фольклор </a:t>
            </a:r>
            <a:r>
              <a:rPr lang="ru-RU" sz="2800" b="1" dirty="0" smtClean="0"/>
              <a:t>– </a:t>
            </a:r>
            <a:r>
              <a:rPr lang="ru-RU" sz="2800" b="1" i="1" dirty="0" smtClean="0"/>
              <a:t>от англ. </a:t>
            </a:r>
            <a:r>
              <a:rPr lang="en-US" sz="2800" b="1" i="1" dirty="0" smtClean="0"/>
              <a:t>Folk-lore</a:t>
            </a:r>
            <a:r>
              <a:rPr lang="ru-RU" sz="2800" b="1" i="1" dirty="0" smtClean="0"/>
              <a:t> – «народная мудрость» –</a:t>
            </a:r>
            <a:r>
              <a:rPr lang="ru-RU" sz="2800" b="1" dirty="0" smtClean="0"/>
              <a:t> народное творчество, чаще всего устное. Художественная, коллективная, творческая деятельность народа, отражающая его жизнь, воззрения, идеалы, принципы; создаваемые народом и бытующие в народных массах поэзия, народная музыка,</a:t>
            </a:r>
            <a:br>
              <a:rPr lang="ru-RU" sz="2800" b="1" dirty="0" smtClean="0"/>
            </a:br>
            <a:r>
              <a:rPr lang="ru-RU" sz="2800" b="1" dirty="0" smtClean="0"/>
              <a:t> театр, танец, архитектура, </a:t>
            </a:r>
            <a:br>
              <a:rPr lang="ru-RU" sz="2800" b="1" dirty="0" smtClean="0"/>
            </a:br>
            <a:r>
              <a:rPr lang="ru-RU" sz="2800" b="1" dirty="0" smtClean="0"/>
              <a:t>изобразительное и декоративно- </a:t>
            </a:r>
            <a:br>
              <a:rPr lang="ru-RU" sz="2800" b="1" dirty="0" smtClean="0"/>
            </a:br>
            <a:r>
              <a:rPr lang="ru-RU" sz="2800" b="1" dirty="0" smtClean="0"/>
              <a:t>прикладное искусство.</a:t>
            </a:r>
            <a:endParaRPr lang="ru-RU" sz="2800" b="1" dirty="0"/>
          </a:p>
        </p:txBody>
      </p:sp>
      <p:pic>
        <p:nvPicPr>
          <p:cNvPr id="3" name="Рисунок 2" descr="99326403_73993389_f_4aa97b21345b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2198" y="3426734"/>
            <a:ext cx="3071802" cy="34312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85794"/>
            <a:ext cx="7905776" cy="5582432"/>
          </a:xfrm>
        </p:spPr>
        <p:txBody>
          <a:bodyPr>
            <a:noAutofit/>
          </a:bodyPr>
          <a:lstStyle/>
          <a:p>
            <a:pPr indent="457200"/>
            <a:r>
              <a:rPr lang="ru-RU" sz="3200" b="1" i="1" dirty="0" smtClean="0"/>
              <a:t>      Малые фольклорные жанры.</a:t>
            </a:r>
            <a:br>
              <a:rPr lang="ru-RU" sz="3200" b="1" i="1" dirty="0" smtClean="0"/>
            </a:br>
            <a:r>
              <a:rPr lang="ru-RU" sz="3200" b="1" i="1" dirty="0" smtClean="0"/>
              <a:t/>
            </a:r>
            <a:br>
              <a:rPr lang="ru-RU" sz="3200" b="1" i="1" dirty="0" smtClean="0"/>
            </a:br>
            <a:r>
              <a:rPr lang="ru-RU" sz="2800" b="1" i="1" dirty="0" smtClean="0"/>
              <a:t>1. </a:t>
            </a:r>
            <a:r>
              <a:rPr lang="ru-RU" sz="2800" dirty="0" smtClean="0"/>
              <a:t>Колыбельная песня.</a:t>
            </a:r>
            <a:br>
              <a:rPr lang="ru-RU" sz="2800" dirty="0" smtClean="0"/>
            </a:br>
            <a:r>
              <a:rPr lang="ru-RU" sz="2800" dirty="0" smtClean="0"/>
              <a:t>2. </a:t>
            </a:r>
            <a:r>
              <a:rPr lang="ru-RU" sz="2800" dirty="0" err="1" smtClean="0"/>
              <a:t>Пестушка</a:t>
            </a:r>
            <a:r>
              <a:rPr lang="ru-RU" sz="2800" dirty="0" smtClean="0"/>
              <a:t>.</a:t>
            </a:r>
            <a:br>
              <a:rPr lang="ru-RU" sz="2800" dirty="0" smtClean="0"/>
            </a:br>
            <a:r>
              <a:rPr lang="ru-RU" sz="2800" dirty="0" smtClean="0"/>
              <a:t>3. Потешка.</a:t>
            </a:r>
            <a:br>
              <a:rPr lang="ru-RU" sz="2800" dirty="0" smtClean="0"/>
            </a:br>
            <a:r>
              <a:rPr lang="ru-RU" sz="2800" dirty="0" smtClean="0"/>
              <a:t>4. Прибаутка.</a:t>
            </a:r>
            <a:br>
              <a:rPr lang="ru-RU" sz="2800" dirty="0" smtClean="0"/>
            </a:br>
            <a:r>
              <a:rPr lang="ru-RU" sz="2800" dirty="0" smtClean="0"/>
              <a:t>5. Пословицы и поговорки.</a:t>
            </a:r>
            <a:br>
              <a:rPr lang="ru-RU" sz="2800" dirty="0" smtClean="0"/>
            </a:br>
            <a:r>
              <a:rPr lang="ru-RU" sz="2800" dirty="0" smtClean="0"/>
              <a:t>6. Игра.</a:t>
            </a:r>
            <a:br>
              <a:rPr lang="ru-RU" sz="2800" dirty="0" smtClean="0"/>
            </a:br>
            <a:r>
              <a:rPr lang="ru-RU" sz="2800" dirty="0" smtClean="0"/>
              <a:t>7. </a:t>
            </a:r>
            <a:r>
              <a:rPr lang="ru-RU" sz="2800" dirty="0" err="1" smtClean="0"/>
              <a:t>Закличка</a:t>
            </a:r>
            <a:r>
              <a:rPr lang="ru-RU" sz="2800" dirty="0" smtClean="0"/>
              <a:t>.</a:t>
            </a:r>
            <a:br>
              <a:rPr lang="ru-RU" sz="2800" dirty="0" smtClean="0"/>
            </a:br>
            <a:r>
              <a:rPr lang="ru-RU" sz="2800" dirty="0" smtClean="0"/>
              <a:t>8. Считалка.</a:t>
            </a:r>
            <a:br>
              <a:rPr lang="ru-RU" sz="2800" dirty="0" smtClean="0"/>
            </a:br>
            <a:r>
              <a:rPr lang="ru-RU" sz="2800" dirty="0" smtClean="0"/>
              <a:t>9. Скороговорка.</a:t>
            </a:r>
            <a:br>
              <a:rPr lang="ru-RU" sz="2800" dirty="0" smtClean="0"/>
            </a:br>
            <a:r>
              <a:rPr lang="ru-RU" sz="2800" dirty="0" smtClean="0"/>
              <a:t>10.Загадка.</a:t>
            </a:r>
            <a:br>
              <a:rPr lang="ru-RU" sz="2800" dirty="0" smtClean="0"/>
            </a:br>
            <a:r>
              <a:rPr lang="ru-RU" sz="2800" dirty="0" smtClean="0"/>
              <a:t>11. Дразнилка</a:t>
            </a:r>
            <a:endParaRPr lang="ru-RU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14348" y="642918"/>
            <a:ext cx="8072494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 dirty="0" smtClean="0">
                <a:solidFill>
                  <a:srgbClr val="002060"/>
                </a:solidFill>
              </a:rPr>
              <a:t>Принципы работы с малыми формами фольклора:</a:t>
            </a:r>
          </a:p>
          <a:p>
            <a:pPr lvl="0"/>
            <a:endParaRPr lang="ru-RU" sz="2400" dirty="0" smtClean="0"/>
          </a:p>
          <a:p>
            <a:pPr lvl="0">
              <a:buFont typeface="Wingdings" pitchFamily="2" charset="2"/>
              <a:buChar char="Ø"/>
            </a:pPr>
            <a:r>
              <a:rPr lang="ru-RU" sz="2800" b="1" i="1" dirty="0" smtClean="0"/>
              <a:t>учёт возрастных особенностей;</a:t>
            </a:r>
          </a:p>
          <a:p>
            <a:pPr lvl="0"/>
            <a:r>
              <a:rPr lang="ru-RU" sz="2800" b="1" i="1" dirty="0" smtClean="0"/>
              <a:t>  </a:t>
            </a:r>
          </a:p>
          <a:p>
            <a:pPr lvl="0">
              <a:buFont typeface="Wingdings" pitchFamily="2" charset="2"/>
              <a:buChar char="Ø"/>
            </a:pPr>
            <a:r>
              <a:rPr lang="ru-RU" sz="2800" b="1" i="1" dirty="0" smtClean="0"/>
              <a:t>интеграция;</a:t>
            </a:r>
          </a:p>
          <a:p>
            <a:pPr lvl="0"/>
            <a:endParaRPr lang="ru-RU" sz="2800" b="1" i="1" dirty="0" smtClean="0"/>
          </a:p>
          <a:p>
            <a:pPr lvl="0">
              <a:buFont typeface="Wingdings" pitchFamily="2" charset="2"/>
              <a:buChar char="Ø"/>
            </a:pPr>
            <a:r>
              <a:rPr lang="ru-RU" sz="2800" b="1" i="1" dirty="0" smtClean="0"/>
              <a:t>максимальное использование       развивающего потенциала; </a:t>
            </a:r>
          </a:p>
          <a:p>
            <a:pPr lvl="0"/>
            <a:endParaRPr lang="ru-RU" sz="2800" b="1" i="1" dirty="0" smtClean="0"/>
          </a:p>
          <a:p>
            <a:pPr lvl="0">
              <a:buFont typeface="Wingdings" pitchFamily="2" charset="2"/>
              <a:buChar char="Ø"/>
            </a:pPr>
            <a:r>
              <a:rPr lang="ru-RU" sz="2800" b="1" i="1" dirty="0" smtClean="0"/>
              <a:t>активное включение в деятельность всех детей.</a:t>
            </a:r>
          </a:p>
          <a:p>
            <a:endParaRPr lang="ru-RU" dirty="0" smtClean="0"/>
          </a:p>
          <a:p>
            <a:pPr lvl="0"/>
            <a:endParaRPr lang="ru-RU" dirty="0" smtClean="0"/>
          </a:p>
          <a:p>
            <a:endParaRPr lang="ru-RU" dirty="0" smtClean="0"/>
          </a:p>
          <a:p>
            <a:pPr lvl="0"/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501122" cy="350046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    Влияние фольклора  на развитие речи детей:</a:t>
            </a:r>
            <a:br>
              <a:rPr lang="ru-RU" sz="28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-обогащение словаря;</a:t>
            </a:r>
            <a:br>
              <a:rPr lang="ru-RU" sz="2400" dirty="0" smtClean="0"/>
            </a:br>
            <a:r>
              <a:rPr lang="ru-RU" sz="2400" dirty="0" smtClean="0"/>
              <a:t>-развитие звуковой культуры речи;</a:t>
            </a:r>
            <a:br>
              <a:rPr lang="ru-RU" sz="2400" dirty="0" smtClean="0"/>
            </a:br>
            <a:r>
              <a:rPr lang="ru-RU" sz="2400" dirty="0" smtClean="0"/>
              <a:t>-развитие грамматического строя речи;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400" dirty="0" smtClean="0"/>
              <a:t>-развитие фонематического слуха;</a:t>
            </a:r>
            <a:br>
              <a:rPr lang="ru-RU" sz="2400" dirty="0" smtClean="0"/>
            </a:br>
            <a:r>
              <a:rPr lang="ru-RU" sz="2400" dirty="0" smtClean="0"/>
              <a:t>-развитие артикуляционного аппарата;</a:t>
            </a:r>
            <a:br>
              <a:rPr lang="ru-RU" sz="2400" dirty="0" smtClean="0"/>
            </a:br>
            <a:r>
              <a:rPr lang="ru-RU" sz="2400" dirty="0" smtClean="0"/>
              <a:t>-развитие связной речи.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b="0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57158" y="928670"/>
            <a:ext cx="2786050" cy="6500834"/>
          </a:xfrm>
        </p:spPr>
        <p:txBody>
          <a:bodyPr>
            <a:normAutofit/>
          </a:bodyPr>
          <a:lstStyle/>
          <a:p>
            <a:pPr marL="0" indent="256032">
              <a:buNone/>
            </a:pPr>
            <a:r>
              <a:rPr lang="ru-RU" sz="2400" dirty="0" smtClean="0">
                <a:latin typeface="+mj-lt"/>
              </a:rPr>
              <a:t>Малые жанры фольклора развивают и обогащают словарь. Дети усваивают знания о близком им окружающем мире: предметы обихода, домашние животные.</a:t>
            </a:r>
            <a:endParaRPr lang="ru-RU" sz="2400" dirty="0">
              <a:latin typeface="+mj-lt"/>
            </a:endParaRPr>
          </a:p>
        </p:txBody>
      </p:sp>
      <p:pic>
        <p:nvPicPr>
          <p:cNvPr id="7" name="Рисунок 6" descr="shop8457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1179" y="500042"/>
            <a:ext cx="6242821" cy="63579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4810" y="428604"/>
            <a:ext cx="4929190" cy="2571768"/>
          </a:xfrm>
        </p:spPr>
        <p:txBody>
          <a:bodyPr>
            <a:noAutofit/>
          </a:bodyPr>
          <a:lstStyle/>
          <a:p>
            <a:pPr indent="457200"/>
            <a:r>
              <a:rPr lang="ru-RU" sz="2400" dirty="0" smtClean="0"/>
              <a:t>Пословицы и поговорки помогают детям чётко и лаконично выражать свои мысли, красочно описывать предметы и явления, творчески употреблять слово. </a:t>
            </a:r>
            <a:endParaRPr lang="ru-RU" sz="2400" dirty="0"/>
          </a:p>
        </p:txBody>
      </p:sp>
      <p:pic>
        <p:nvPicPr>
          <p:cNvPr id="3" name="Рисунок 2" descr="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7166"/>
            <a:ext cx="4154918" cy="28946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57158" y="3357562"/>
            <a:ext cx="3429024" cy="35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sz="2400" dirty="0" smtClean="0">
                <a:latin typeface="+mj-lt"/>
              </a:rPr>
              <a:t>Работа с пословицами и поговорками постепенно усложняется от понимания значения выражения до составления рассказа  по нему, рисунка. </a:t>
            </a:r>
            <a:endParaRPr lang="ru-RU" sz="2400" dirty="0">
              <a:latin typeface="+mj-lt"/>
            </a:endParaRPr>
          </a:p>
        </p:txBody>
      </p:sp>
      <p:pic>
        <p:nvPicPr>
          <p:cNvPr id="4" name="Рисунок 3" descr="u_e2f97b010fe4273c2709400ddd4299d0_8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6039" y="2976551"/>
            <a:ext cx="5367961" cy="38814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28604"/>
            <a:ext cx="8229600" cy="2500314"/>
          </a:xfrm>
        </p:spPr>
        <p:txBody>
          <a:bodyPr>
            <a:normAutofit/>
          </a:bodyPr>
          <a:lstStyle/>
          <a:p>
            <a:pPr indent="457200"/>
            <a:r>
              <a:rPr lang="ru-RU" sz="2400" dirty="0" smtClean="0"/>
              <a:t>Звуковая культура речи это не только правильное звукопроизношение, но и умение регулировать темп, громкость, дыхание. Следовательно, целесообразно обращение к таким жанрам фольклора, как заклички, колыбельные, скороговорки.</a:t>
            </a:r>
            <a:endParaRPr lang="ru-RU" sz="2400" dirty="0"/>
          </a:p>
        </p:txBody>
      </p:sp>
      <p:pic>
        <p:nvPicPr>
          <p:cNvPr id="5" name="Рисунок 4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1" y="2735645"/>
            <a:ext cx="7250430" cy="41223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036-036-Belye-baran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5992"/>
            <a:ext cx="6278799" cy="4572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 descr="chistogovorki-detya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1934" y="357166"/>
            <a:ext cx="5072066" cy="25003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214282" y="500042"/>
            <a:ext cx="4214842" cy="1928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+mj-lt"/>
              </a:rPr>
              <a:t>Актуальной задачей речевого развития в старшем дошкольном возрасте является и выработка дикции. </a:t>
            </a:r>
            <a:endParaRPr lang="ru-RU" sz="2400" dirty="0">
              <a:latin typeface="+mj-lt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677</TotalTime>
  <Words>268</Words>
  <Application>Microsoft Office PowerPoint</Application>
  <PresentationFormat>Экран (4:3)</PresentationFormat>
  <Paragraphs>33</Paragraphs>
  <Slides>11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Городская</vt:lpstr>
      <vt:lpstr>Презентация PowerPoint</vt:lpstr>
      <vt:lpstr>Фольклор – от англ. Folk-lore – «народная мудрость» – народное творчество, чаще всего устное. Художественная, коллективная, творческая деятельность народа, отражающая его жизнь, воззрения, идеалы, принципы; создаваемые народом и бытующие в народных массах поэзия, народная музыка,  театр, танец, архитектура,  изобразительное и декоративно-  прикладное искусство.</vt:lpstr>
      <vt:lpstr>      Малые фольклорные жанры.  1. Колыбельная песня. 2. Пестушка. 3. Потешка. 4. Прибаутка. 5. Пословицы и поговорки. 6. Игра. 7. Закличка. 8. Считалка. 9. Скороговорка. 10.Загадка. 11. Дразнилка</vt:lpstr>
      <vt:lpstr>Презентация PowerPoint</vt:lpstr>
      <vt:lpstr>    Влияние фольклора  на развитие речи детей:  -обогащение словаря; -развитие звуковой культуры речи; -развитие грамматического строя речи; -развитие фонематического слуха; -развитие артикуляционного аппарата; -развитие связной речи.</vt:lpstr>
      <vt:lpstr> </vt:lpstr>
      <vt:lpstr>Пословицы и поговорки помогают детям чётко и лаконично выражать свои мысли, красочно описывать предметы и явления, творчески употреблять слово. </vt:lpstr>
      <vt:lpstr>Звуковая культура речи это не только правильное звукопроизношение, но и умение регулировать темп, громкость, дыхание. Следовательно, целесообразно обращение к таким жанрам фольклора, как заклички, колыбельные, скороговорки.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RePack by Diakov</cp:lastModifiedBy>
  <cp:revision>75</cp:revision>
  <dcterms:created xsi:type="dcterms:W3CDTF">2015-09-27T14:31:28Z</dcterms:created>
  <dcterms:modified xsi:type="dcterms:W3CDTF">2018-02-27T07:56:35Z</dcterms:modified>
</cp:coreProperties>
</file>