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64" r:id="rId5"/>
    <p:sldId id="266" r:id="rId6"/>
    <p:sldId id="267" r:id="rId7"/>
    <p:sldId id="269" r:id="rId8"/>
    <p:sldId id="272" r:id="rId9"/>
    <p:sldId id="270" r:id="rId10"/>
    <p:sldId id="277" r:id="rId11"/>
    <p:sldId id="279" r:id="rId12"/>
    <p:sldId id="27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1F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E91B-02F4-4B4B-8E2E-731E6525DB4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578C-0AC5-4661-9A38-61BA444C40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964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E91B-02F4-4B4B-8E2E-731E6525DB4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578C-0AC5-4661-9A38-61BA444C40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20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E91B-02F4-4B4B-8E2E-731E6525DB4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578C-0AC5-4661-9A38-61BA444C40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909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E91B-02F4-4B4B-8E2E-731E6525DB4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578C-0AC5-4661-9A38-61BA444C40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335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E91B-02F4-4B4B-8E2E-731E6525DB4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578C-0AC5-4661-9A38-61BA444C40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01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E91B-02F4-4B4B-8E2E-731E6525DB4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578C-0AC5-4661-9A38-61BA444C40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691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E91B-02F4-4B4B-8E2E-731E6525DB4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578C-0AC5-4661-9A38-61BA444C40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518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E91B-02F4-4B4B-8E2E-731E6525DB4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578C-0AC5-4661-9A38-61BA444C40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287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E91B-02F4-4B4B-8E2E-731E6525DB4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578C-0AC5-4661-9A38-61BA444C40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4322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E91B-02F4-4B4B-8E2E-731E6525DB4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578C-0AC5-4661-9A38-61BA444C40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9689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1E91B-02F4-4B4B-8E2E-731E6525DB4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B578C-0AC5-4661-9A38-61BA444C40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810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1E91B-02F4-4B4B-8E2E-731E6525DB46}" type="datetimeFigureOut">
              <a:rPr lang="ru-RU" smtClean="0"/>
              <a:t>13.03.2018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B578C-0AC5-4661-9A38-61BA444C40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91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4014" y="-15294"/>
            <a:ext cx="9744075" cy="696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23728" y="1556792"/>
            <a:ext cx="58326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</a:rPr>
              <a:t>Использование риторики с детьми старшего дошкольного возраста как средство развития речевых  умений и навыков</a:t>
            </a:r>
            <a:endParaRPr lang="ru-RU" sz="3600" b="1" dirty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88024" y="4797152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Monotype Corsiva" pitchFamily="66" charset="0"/>
              </a:rPr>
              <a:t>Подготовил: Покровская В.И.</a:t>
            </a:r>
            <a:endParaRPr lang="ru-RU" sz="2000" b="1" dirty="0"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7704" y="116632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Monotype Corsiva" pitchFamily="66" charset="0"/>
              </a:rPr>
              <a:t>МБДОУ «</a:t>
            </a:r>
            <a:r>
              <a:rPr lang="ru-RU" b="1" dirty="0" err="1" smtClean="0">
                <a:latin typeface="Monotype Corsiva" pitchFamily="66" charset="0"/>
              </a:rPr>
              <a:t>Ишлейский</a:t>
            </a:r>
            <a:r>
              <a:rPr lang="ru-RU" b="1" dirty="0" smtClean="0">
                <a:latin typeface="Monotype Corsiva" pitchFamily="66" charset="0"/>
              </a:rPr>
              <a:t> детский сад «Буратино» </a:t>
            </a:r>
          </a:p>
          <a:p>
            <a:pPr algn="ctr"/>
            <a:r>
              <a:rPr lang="ru-RU" b="1" dirty="0" smtClean="0">
                <a:latin typeface="Monotype Corsiva" pitchFamily="66" charset="0"/>
              </a:rPr>
              <a:t>Чебоксарского района Чувашской Республики</a:t>
            </a:r>
            <a:endParaRPr lang="ru-RU" b="1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075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44075" cy="696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91804" y="764704"/>
            <a:ext cx="68407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МОДЕЛЬ ЗАНЯТИЯ ПО РИТОРИКЕ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I компонент. Речевая разминк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а. Ее цель: • развитие речевого дыхания; • формирование умения управлять своим голосом, развитие дикции.     1)Упражнения на  развитие фонационного (речевого) дыхания.     2)Дикционные упражнения (скороговорки,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чистоговорки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считалки).     3)Дидактические игры.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II компонент. Новая информация, способы ее подач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и: • использование театрализованных фрагментов; • беседы – диалоги; • сказочный зачин; • приглашение к путешествию.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III компонент. Моделирование речевых ситуаций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(решение, обыгрывание проблемных ситуаций с элементами театрализованных игр в соответствии с содержанием разделов «Азбука общения», «Искусство спора и диалога»). Коммуникативно-лингвистические игры. Игры на  развитие мимики, пантомимики, внешней культуры.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IV компонент. Оценка детьми всего занятия, ответов сверстников.  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Или Подведение итогов. Анализ деятельности.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801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44075" cy="696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87624" y="1124744"/>
            <a:ext cx="66247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</a:rPr>
              <a:t>Все в </a:t>
            </a:r>
            <a:r>
              <a:rPr lang="ru-RU" sz="3600" b="1" smtClean="0">
                <a:solidFill>
                  <a:srgbClr val="C00000"/>
                </a:solidFill>
                <a:latin typeface="Monotype Corsiva" pitchFamily="66" charset="0"/>
              </a:rPr>
              <a:t>наших  руках</a:t>
            </a:r>
            <a: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</a:rPr>
              <a:t>, поэтому их нельзя опускать !!! 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Monotype Corsiva" pitchFamily="66" charset="0"/>
              </a:rPr>
              <a:t>Человек не может по настоящему усовершенствоваться, если не помогает усовершенствоваться другим.</a:t>
            </a:r>
          </a:p>
        </p:txBody>
      </p:sp>
    </p:spTree>
    <p:extLst>
      <p:ext uri="{BB962C8B-B14F-4D97-AF65-F5344CB8AC3E}">
        <p14:creationId xmlns:p14="http://schemas.microsoft.com/office/powerpoint/2010/main" val="1731801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724" y="0"/>
            <a:ext cx="9744075" cy="696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63688" y="2276872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7030A0"/>
                </a:solidFill>
                <a:latin typeface="Monotype Corsiva" pitchFamily="66" charset="0"/>
              </a:rPr>
              <a:t>Спасибо за внимание!!!</a:t>
            </a:r>
            <a:endParaRPr lang="ru-RU" sz="54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801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44075" cy="696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19672" y="908720"/>
            <a:ext cx="56166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Важнейшим средством коммуникации является слово. «Словом можно убить – и оживить, ранить – и излечить, посеять смятение и безнадежность – и одухотворить»,- писал талантливый педагог В.А. Сухомлинский.    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Риторика – это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-искусство эффективного и результативного общения; -теория и мастерство красноречия;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-наука, определяющая правила эффективного общения. </a:t>
            </a:r>
          </a:p>
          <a:p>
            <a:r>
              <a:rPr lang="ru-RU" dirty="0" smtClean="0"/>
              <a:t>Еще в античные времена Аристотель писал в своей «Риторике», что все люди некоторым образом причастны к риторике, «так как всем в известной мере приходится, как разбирать, так и поддерживать какое-нибудь мнение, как оправдываться, так и обвинять».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1394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44075" cy="696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51720" y="1196751"/>
            <a:ext cx="576064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Основные умения и навыки, приобретаемые детьми в ходе обучения риторике детьми в детском саду: </a:t>
            </a:r>
          </a:p>
          <a:p>
            <a:pPr marL="285750" indent="-285750">
              <a:buFontTx/>
              <a:buChar char="-"/>
            </a:pPr>
            <a:r>
              <a:rPr lang="ru-RU" b="1" dirty="0" smtClean="0"/>
              <a:t>умение слушать; </a:t>
            </a:r>
          </a:p>
          <a:p>
            <a:pPr marL="285750" indent="-285750">
              <a:buFontTx/>
              <a:buChar char="-"/>
            </a:pPr>
            <a:r>
              <a:rPr lang="ru-RU" b="1" dirty="0" smtClean="0"/>
              <a:t>уважительно относиться к чужому мнению; </a:t>
            </a:r>
          </a:p>
          <a:p>
            <a:pPr marL="285750" indent="-285750">
              <a:buFontTx/>
              <a:buChar char="-"/>
            </a:pPr>
            <a:r>
              <a:rPr lang="ru-RU" b="1" dirty="0" smtClean="0"/>
              <a:t>задавать вопросы; </a:t>
            </a:r>
          </a:p>
          <a:p>
            <a:pPr marL="285750" indent="-285750">
              <a:buFontTx/>
              <a:buChar char="-"/>
            </a:pPr>
            <a:r>
              <a:rPr lang="ru-RU" b="1" dirty="0" smtClean="0"/>
              <a:t>сопереживать; </a:t>
            </a:r>
          </a:p>
          <a:p>
            <a:pPr marL="285750" indent="-285750">
              <a:buFontTx/>
              <a:buChar char="-"/>
            </a:pPr>
            <a:r>
              <a:rPr lang="ru-RU" b="1" dirty="0" smtClean="0"/>
              <a:t>оценивать себя и других; </a:t>
            </a:r>
          </a:p>
          <a:p>
            <a:pPr marL="285750" indent="-285750">
              <a:buFontTx/>
              <a:buChar char="-"/>
            </a:pPr>
            <a:r>
              <a:rPr lang="ru-RU" b="1" dirty="0" smtClean="0"/>
              <a:t>размышлять вслух; </a:t>
            </a:r>
          </a:p>
          <a:p>
            <a:pPr marL="285750" indent="-285750">
              <a:buFontTx/>
              <a:buChar char="-"/>
            </a:pPr>
            <a:r>
              <a:rPr lang="ru-RU" b="1" dirty="0" smtClean="0"/>
              <a:t>создавать речевые тексты.</a:t>
            </a:r>
          </a:p>
          <a:p>
            <a:r>
              <a:rPr lang="ru-RU" dirty="0" smtClean="0"/>
              <a:t> При решении задач обучения риторике в дошкольном звене необходимо опираться на принцип личностно-</a:t>
            </a:r>
            <a:r>
              <a:rPr lang="ru-RU" dirty="0" err="1" smtClean="0"/>
              <a:t>деятельностного</a:t>
            </a:r>
            <a:r>
              <a:rPr lang="ru-RU" dirty="0" smtClean="0"/>
              <a:t> подхода.    Основным способом подачи и изучения материала является игровая деятельность.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6324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44075" cy="696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87625" y="548680"/>
            <a:ext cx="712879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БЛОК 1. РАЗВИВАЕМ УМЕНИЕ СОТРУДНИЧАТ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Ь </a:t>
            </a:r>
          </a:p>
          <a:p>
            <a:pPr algn="ctr"/>
            <a:r>
              <a:rPr lang="ru-RU" b="1" dirty="0" smtClean="0">
                <a:solidFill>
                  <a:srgbClr val="481F67"/>
                </a:solidFill>
                <a:latin typeface="Times New Roman" pitchFamily="18" charset="0"/>
                <a:cs typeface="Times New Roman" pitchFamily="18" charset="0"/>
              </a:rPr>
              <a:t>Игровое упражнение «Волшебный стул»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Дети стоят в кругу, педагог в центр круга ставит стул и говорит: «Сейчас я прикоснусь своей волшебной палочкой к этому стулу и он вмиг станет волшебным. А волшебство его заключается в том, что, если кто сядет на этот стул, окружающие люди сразу начинают об этом человеке (ребёнке) говорить только хорошие слова». Взрослый предлагает одному из детей сесть на «волшебный стул» и сразу начинает об этом ребёнке говорить что-нибудь хорошее, например: «Владик, ты очень хороший друг, никогда не оставишь товарища в беде, я это заметила…» и т.д. Затем «волшебная» палочка передаётся ребёнку, который стоит справа от педагога, и тот продолжает говорить добрые слова о сидящем на стуле. Взрослый даёт возможность высказаться каждому участнику игры, а потом интересуется у ребёнка, сидящего на стуле, как он себя чувствовал, и приятно ли ему было слышать добрые слова в свой адрес. Затем посидеть на «волшебном» стуле приглашают другого ребёнка… Игра продолжается.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848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44075" cy="696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75693" y="1700808"/>
            <a:ext cx="61926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БЛОК 1. РАЗВИВАЕМ УМЕНИЕ СОТРУДНИЧАТЬ Игровое упражнение «Поводырь»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Условия игры: В группе расположены и расставлены предметы – препятствия (стулья, кубики, обручи и т.д.). Дети распределяются по парам: ведущий и ведомый. Ведомый повязывает на глаза повязку, ведущий ведет его, рассказывая, как двигаться, например: «Переступи через кубик», «Здесь стул. Обойдем его». Затем дети меняются ролями. Правила игры: ответственное отношение к порученной роли.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873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44075" cy="696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835696" y="1268760"/>
            <a:ext cx="62646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БЛОК 2. РАЗВИВАЕМ УМЕНИЕ АКТИВНО СЛУШАТЬ Игра «Спаси птенца»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 вовлекает детей в «воображаемые обстоятельства»: - Представьте, что у вас в руках маленький беспомощный птенец.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Вытяните руки ладонями вверх (полюбуйтесь на птенчика). - А теперь согрейте его (медленно, по одному пальчику сложите ладони), спрячьте в них птенца, подышите на него, согревая своим ровным, спокойным дыханием, приложите ладони к своей груди, отдайте птенцу тепло и доброту своего сердца и дыхания. А теперь раскройте ладони и вы увидите, что птенец ожил, радостно взмахнул  крылышками и…полетел. Проводите и вы его радостным взглядом. Счастливой тебе жизни, птенчик!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323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2" y="0"/>
            <a:ext cx="9744075" cy="696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15616" y="1412776"/>
            <a:ext cx="73448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БЛОК 3. РАЗВИВАЕМ УМЕНИЕ ВЫСКАЗЫВАТЬСЯ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(ГОВОРИТЬ САМОМУ)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Игра «Карусель»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Игра создает ощущение быстрой смены и событий, и внутреннего состояния человека: мыслей, чувств, эмоций. Педагог предлагает детям мысленно «сесть на карусель»: они встают в круг и берутся за концы лент, привязанных к обручу, который педагог держит над головой. После каждого полного оборота делают остановку в разных «мирах», например в «мире Воды» (Воздуха, Земли, Огня). Это помогает детям заметить вокруг себя то, что соответствует этому миру и чего они не замечали раньше. Например, вода в блюдце под цветами, капли воды на столах, вода, текущая из крана, дождь за окном и т.д.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170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0" y="8136"/>
            <a:ext cx="9133149" cy="684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59632" y="1484784"/>
            <a:ext cx="691276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БЛОК 4. РАЗВИВАЕМ УМЕНИЕ ПРАВИЛЬНО ПЕРЕРАБАТЫВАТЬ ИНФОРМАЦИЮ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Игра «Собери чемодан»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Условия игры: детям предлагают отправиться в путешествие. Что для этого надо? Уложить вещи в чемодан. - Подумайте: что можно взять с собой в дорогу? Первый путешественник называет один предмет, второй повторяет и называет свой предмет. Третий повторяет, что назвал второй путешественник, и называет свой. И т.д. Правила игры: повторяться нельзя. Усложнение игры: дети перечисляют все предметы, о которых говорили предыдущие игроки, и называют свой.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272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44075" cy="696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87624" y="1196752"/>
            <a:ext cx="67687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Ситуация общения «Клубок сказок» (старший дошкольный возраст) II. Задание: послушать текст. Сколько сказок свернулось в клубок? Сосчитайте и развяжите узелок. 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…Жили-были дед да баба. И была у них курочка Ряба. Раз снесла курочка яичко – не простое, а золотое. Положила его баба на окошко студиться. А лиса его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и съела.  Дед тянет – потянет – вытащить не может. Баба тянет - потянет – вытянуть не может. Плачет дед, плачет баба. Да слезами горю не поможешь. Дед говорит: «Я поеду в город на ярмарку, а ты дома сиди, братца береги!»  День проходит, два проходит. Баба взяла пирожок и горшочек масла и пошла по длинной дороге. Долго ли, коротко ли шла, увидела избушку на курьих ножках, об одном окошке, вокруг себя поворачивается.  Она и спрашивает: -Кто, кто в теремочке живёт? Кто, кто в невысоком живёт?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5664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1165</Words>
  <Application>Microsoft Office PowerPoint</Application>
  <PresentationFormat>Экран (4:3)</PresentationFormat>
  <Paragraphs>44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RePack by Diakov</cp:lastModifiedBy>
  <cp:revision>9</cp:revision>
  <dcterms:created xsi:type="dcterms:W3CDTF">2018-03-12T18:50:21Z</dcterms:created>
  <dcterms:modified xsi:type="dcterms:W3CDTF">2018-03-13T06:53:10Z</dcterms:modified>
</cp:coreProperties>
</file>